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58"/>
  </p:notesMasterIdLst>
  <p:handoutMasterIdLst>
    <p:handoutMasterId r:id="rId59"/>
  </p:handoutMasterIdLst>
  <p:sldIdLst>
    <p:sldId id="452" r:id="rId2"/>
    <p:sldId id="585" r:id="rId3"/>
    <p:sldId id="586" r:id="rId4"/>
    <p:sldId id="634" r:id="rId5"/>
    <p:sldId id="635" r:id="rId6"/>
    <p:sldId id="636" r:id="rId7"/>
    <p:sldId id="637" r:id="rId8"/>
    <p:sldId id="592" r:id="rId9"/>
    <p:sldId id="594" r:id="rId10"/>
    <p:sldId id="633" r:id="rId11"/>
    <p:sldId id="520" r:id="rId12"/>
    <p:sldId id="525" r:id="rId13"/>
    <p:sldId id="595" r:id="rId14"/>
    <p:sldId id="604" r:id="rId15"/>
    <p:sldId id="596" r:id="rId16"/>
    <p:sldId id="597" r:id="rId17"/>
    <p:sldId id="598" r:id="rId18"/>
    <p:sldId id="601" r:id="rId19"/>
    <p:sldId id="599" r:id="rId20"/>
    <p:sldId id="600" r:id="rId21"/>
    <p:sldId id="603" r:id="rId22"/>
    <p:sldId id="605" r:id="rId23"/>
    <p:sldId id="608" r:id="rId24"/>
    <p:sldId id="607" r:id="rId25"/>
    <p:sldId id="609" r:id="rId26"/>
    <p:sldId id="628" r:id="rId27"/>
    <p:sldId id="629" r:id="rId28"/>
    <p:sldId id="611" r:id="rId29"/>
    <p:sldId id="612" r:id="rId30"/>
    <p:sldId id="613" r:id="rId31"/>
    <p:sldId id="614" r:id="rId32"/>
    <p:sldId id="617" r:id="rId33"/>
    <p:sldId id="619" r:id="rId34"/>
    <p:sldId id="620" r:id="rId35"/>
    <p:sldId id="621" r:id="rId36"/>
    <p:sldId id="622" r:id="rId37"/>
    <p:sldId id="623" r:id="rId38"/>
    <p:sldId id="624" r:id="rId39"/>
    <p:sldId id="625" r:id="rId40"/>
    <p:sldId id="626" r:id="rId41"/>
    <p:sldId id="627" r:id="rId42"/>
    <p:sldId id="630" r:id="rId43"/>
    <p:sldId id="631" r:id="rId44"/>
    <p:sldId id="638" r:id="rId45"/>
    <p:sldId id="632" r:id="rId46"/>
    <p:sldId id="511" r:id="rId47"/>
    <p:sldId id="514" r:id="rId48"/>
    <p:sldId id="639" r:id="rId49"/>
    <p:sldId id="538" r:id="rId50"/>
    <p:sldId id="640" r:id="rId51"/>
    <p:sldId id="541" r:id="rId52"/>
    <p:sldId id="557" r:id="rId53"/>
    <p:sldId id="409" r:id="rId54"/>
    <p:sldId id="555" r:id="rId55"/>
    <p:sldId id="485" r:id="rId56"/>
    <p:sldId id="641" r:id="rId5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88B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31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08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2" Type="http://schemas.openxmlformats.org/officeDocument/2006/relationships/slide" Target="slides/slide47.xml"/><Relationship Id="rId1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2C234A9-059A-4975-B527-DBA04E4EE6AB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CEE1E8F-6BB8-4414-8578-6DE66D165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01DC0D-01F9-46BD-BDD6-B0206F6CAF61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27E899-EB01-46BB-94DE-8590EE2DB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A5F907A-D1EF-4805-BCB9-5E08918E3136}" type="slidenum">
              <a:rPr lang="ru-RU" sz="1200">
                <a:latin typeface="+mn-lt"/>
                <a:cs typeface="+mn-cs"/>
              </a:rPr>
              <a:pPr algn="r">
                <a:defRPr/>
              </a:pPr>
              <a:t>49</a:t>
            </a:fld>
            <a:endParaRPr lang="ru-RU" sz="1200">
              <a:latin typeface="+mn-lt"/>
              <a:cs typeface="+mn-cs"/>
            </a:endParaRPr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686DAE-A3CB-4EEC-9107-C4B667ACBB12}" type="slidenum">
              <a:rPr lang="ru-RU" sz="1200">
                <a:latin typeface="Calibri" pitchFamily="34" charset="0"/>
              </a:rPr>
              <a:pPr algn="r"/>
              <a:t>49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sz="800" b="1" smtClean="0">
                <a:latin typeface="Arial" pitchFamily="34" charset="0"/>
              </a:rPr>
              <a:t>Руководитель ППЭ</a:t>
            </a:r>
            <a:r>
              <a:rPr lang="ru-RU" sz="800" smtClean="0">
                <a:latin typeface="Arial" pitchFamily="34" charset="0"/>
              </a:rPr>
              <a:t> передает все протоколы </a:t>
            </a:r>
            <a:r>
              <a:rPr lang="ru-RU" sz="800" b="1" smtClean="0">
                <a:latin typeface="Arial" pitchFamily="34" charset="0"/>
              </a:rPr>
              <a:t>уполномоченному представителю ГЭК</a:t>
            </a:r>
            <a:r>
              <a:rPr lang="ru-RU" sz="800" smtClean="0">
                <a:latin typeface="Arial" pitchFamily="34" charset="0"/>
              </a:rPr>
              <a:t> для передачи </a:t>
            </a:r>
            <a:r>
              <a:rPr lang="ru-RU" sz="800" b="1" smtClean="0">
                <a:latin typeface="Arial" pitchFamily="34" charset="0"/>
              </a:rPr>
              <a:t>председателю ГЭК</a:t>
            </a:r>
            <a:r>
              <a:rPr lang="ru-RU" sz="800" smtClean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F905174-5474-4AB0-BFF8-94CF0107FC60}" type="slidenum">
              <a:rPr lang="ru-RU" sz="1200">
                <a:latin typeface="+mn-lt"/>
                <a:cs typeface="+mn-cs"/>
              </a:rPr>
              <a:pPr algn="r">
                <a:defRPr/>
              </a:pPr>
              <a:t>50</a:t>
            </a:fld>
            <a:endParaRPr lang="ru-RU" sz="1200">
              <a:latin typeface="+mn-lt"/>
              <a:cs typeface="+mn-cs"/>
            </a:endParaRPr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09D98F-93AA-441F-BF59-6A77F1DABB5F}" type="slidenum">
              <a:rPr lang="ru-RU" sz="1200">
                <a:latin typeface="Calibri" pitchFamily="34" charset="0"/>
              </a:rPr>
              <a:pPr algn="r"/>
              <a:t>50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sz="800" b="1" smtClean="0">
                <a:latin typeface="Arial" pitchFamily="34" charset="0"/>
              </a:rPr>
              <a:t>Руководитель ППЭ</a:t>
            </a:r>
            <a:r>
              <a:rPr lang="ru-RU" sz="800" smtClean="0">
                <a:latin typeface="Arial" pitchFamily="34" charset="0"/>
              </a:rPr>
              <a:t> передает все протоколы </a:t>
            </a:r>
            <a:r>
              <a:rPr lang="ru-RU" sz="800" b="1" smtClean="0">
                <a:latin typeface="Arial" pitchFamily="34" charset="0"/>
              </a:rPr>
              <a:t>уполномоченному представителю ГЭК</a:t>
            </a:r>
            <a:r>
              <a:rPr lang="ru-RU" sz="800" smtClean="0">
                <a:latin typeface="Arial" pitchFamily="34" charset="0"/>
              </a:rPr>
              <a:t> для передачи </a:t>
            </a:r>
            <a:r>
              <a:rPr lang="ru-RU" sz="800" b="1" smtClean="0">
                <a:latin typeface="Arial" pitchFamily="34" charset="0"/>
              </a:rPr>
              <a:t>председателю ГЭК</a:t>
            </a:r>
            <a:r>
              <a:rPr lang="ru-RU" sz="800" smtClean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F5890E-84E2-4A6B-AA71-F0ACA4BCD2FF}" type="slidenum">
              <a:rPr lang="ru-RU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F35CE4-75C5-4B89-83B2-B02BE1BA9583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6E5D5D-DD6D-442B-9274-661545099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DAD1-F3AE-4967-B8F3-9A18579477BF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85A2-1085-45E4-AB3E-E915FF362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9264-D52F-4B77-84D1-33A42F15F888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A8B6-FFF6-49A1-8C55-7FEDD261A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6DD5-CC67-490F-BB5C-97794DF4B664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2A51-758D-42F6-BBF3-2D43C73C0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CCC721-152C-40C7-8F49-14C041CDE92E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158DEE-74B2-4438-BA99-A2C8C54B5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FC31-F46E-4D30-9B79-2502F7B264BC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76E3-3E8F-4937-BEB1-8113CD34C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DE7434-766D-4DBD-9DE0-76FCB1E80F4B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FCE8DE-1024-4387-8FAA-143B97A6E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E96A-300C-4FC4-8512-D12A0C14A50C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725F-926F-4A93-9D52-8912FA11C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06161F-7DB0-4BEF-92F4-101FD9425887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F27300-5F9F-4F1A-B783-9229999E4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A424C9-0E42-4516-947B-426510337917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BEBD6F-6DC4-45B7-A221-CA732DDAA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7B19AD-9974-4E6D-A189-F3AEFC50A000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F609B8-D73D-4C6C-BEF3-C2CFC3DBF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C3E1B099-12A2-4F30-B763-F752EA9F2768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40824204-D329-44B3-97C9-9554513FB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6" r:id="rId2"/>
    <p:sldLayoutId id="2147484138" r:id="rId3"/>
    <p:sldLayoutId id="2147484135" r:id="rId4"/>
    <p:sldLayoutId id="2147484139" r:id="rId5"/>
    <p:sldLayoutId id="2147484134" r:id="rId6"/>
    <p:sldLayoutId id="2147484140" r:id="rId7"/>
    <p:sldLayoutId id="2147484141" r:id="rId8"/>
    <p:sldLayoutId id="2147484142" r:id="rId9"/>
    <p:sldLayoutId id="2147484133" r:id="rId10"/>
    <p:sldLayoutId id="21474841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9666E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5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5000">
              <a:schemeClr val="bg1"/>
            </a:gs>
            <a:gs pos="75000">
              <a:schemeClr val="accent6"/>
            </a:gs>
            <a:gs pos="100000">
              <a:schemeClr val="accent3">
                <a:lumMod val="75000"/>
              </a:schemeClr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714500" y="1500188"/>
            <a:ext cx="7215188" cy="1500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ОРГАНИЗАЦИЯ ПРОВЕДЕНИЯ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ЕДИНОГО ГОСУДАРСТВЕННОГО ЭКЗАМЕНА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928688" y="3643313"/>
            <a:ext cx="721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+mn-cs"/>
              </a:rPr>
              <a:t>для организаторов пунктов проведения экзаменов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http://files.storeland.ru/web/upload/sitefiles/2/175/174756/17d217bfa34b524d72a7de4602a301bc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700213"/>
            <a:ext cx="340995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oc\Мероприятия\2013-03-24 Межрегиональное совещание по ЕГЭ\Доклад\Картинки\Калькуляторы\Запрещено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966525" y="908720"/>
            <a:ext cx="2137985" cy="21151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027" name="Picture 3" descr="D:\Doc\Мероприятия\2013-03-24 Межрегиональное совещание по ЕГЭ\Доклад\Картинки\Калькуляторы\Разрешен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3357563"/>
            <a:ext cx="2335213" cy="330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188640"/>
            <a:ext cx="5832648" cy="12961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Использование калькуляторов в ППЭ</a:t>
            </a:r>
            <a:br>
              <a:rPr lang="ru-RU" sz="32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5832648" cy="18002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Подготовка аудиторий ППЭ за 1 день до экзамена</a:t>
            </a:r>
            <a:b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(в каждой аудитории допускается размещать не более 15 выпускников (поступающих</a:t>
            </a:r>
            <a:r>
              <a:rPr lang="ru-RU" sz="2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042988" y="2349500"/>
            <a:ext cx="7891462" cy="4330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Отдельное рабочее место пронумерованное, к которому должен быть свободный доступ для каждого выпускника (поступающего)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Стол для личных вещей выпускников (поступающих) около входной двери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Справочно-познавательная информация по соответствующему или родственному предмету убрана или завешена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Стол для организаторов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Часы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Звуковоспроизводящее устройство для прослушивания аудиодисков (экзамен по иностранным языкам)</a:t>
            </a:r>
          </a:p>
          <a:p>
            <a:pPr eaLnBrk="1" hangingPunct="1">
              <a:lnSpc>
                <a:spcPct val="90000"/>
              </a:lnSpc>
            </a:pPr>
            <a:endParaRPr lang="ru-RU" sz="2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39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1700" smtClean="0"/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6238" y="188913"/>
            <a:ext cx="21955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9176" cy="101297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Время прихода в ППЭ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258888" y="1700213"/>
            <a:ext cx="7572375" cy="4752975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Организаторы проведения ЕГЭ являются в ППЭ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 два часа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начала ЕГЭ и проходят регистрацию у руководителя (координатора) на входе в ППЭ: предъявляют удостоверение личности (паспорт) и получают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бейджи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После регистрации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организаторы ППЭ направляются в помещение, в котором оставляют личные вещи, так как им запрещается иметь при себе и использовать в основной части ППЭ мобильные телефоны, иные средства связи и технические устройства.	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1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0"/>
            <a:ext cx="197961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544616" cy="101297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Инструктаж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331913" y="2492375"/>
            <a:ext cx="7570787" cy="2881313"/>
          </a:xfrm>
        </p:spPr>
        <p:txBody>
          <a:bodyPr/>
          <a:lstStyle/>
          <a:p>
            <a:pPr marL="0" algn="ctr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Руководитель ППЭ проводит с организаторами ППЭ инструктаж об их обязанностях и после этого знакомит организаторов ППЭ с их распределением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 r="37297" b="1445"/>
          <a:stretch>
            <a:fillRect/>
          </a:stretch>
        </p:blipFill>
        <p:spPr bwMode="auto">
          <a:xfrm>
            <a:off x="6426200" y="0"/>
            <a:ext cx="2717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544616" cy="101297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Организаторы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116013" y="1844675"/>
            <a:ext cx="7777162" cy="4248150"/>
          </a:xfrm>
        </p:spPr>
        <p:txBody>
          <a:bodyPr/>
          <a:lstStyle/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187450" y="3933825"/>
            <a:ext cx="3024188" cy="1079500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на входе ППЭ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4438" y="1989138"/>
            <a:ext cx="4679950" cy="1223962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организаторы ППЭ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325" y="3933825"/>
            <a:ext cx="2762250" cy="1079500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на этажах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916238" y="3213100"/>
            <a:ext cx="431800" cy="72072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00788" y="3213100"/>
            <a:ext cx="431800" cy="72072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76600" y="5157788"/>
            <a:ext cx="3625850" cy="1079500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организаторы в аудиториях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787900" y="3213100"/>
            <a:ext cx="431800" cy="19446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544616" cy="101297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Организаторы на входе ППЭ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971550" y="1412875"/>
            <a:ext cx="8172450" cy="5256213"/>
          </a:xfrm>
        </p:spPr>
        <p:txBody>
          <a:bodyPr/>
          <a:lstStyle/>
          <a:p>
            <a:pPr marL="0" eaLnBrk="1" hangingPunct="1">
              <a:buFont typeface="Wingdings" pitchFamily="2" charset="2"/>
              <a:buChar char="Ø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Организаторы на входе получают у руководителя бланки актов о результатах общественного контроля ЕГЭ в ППЭ (форма ППЭ-18), ручки с черным стержнем и журнал посетителей ППЭ, после чего направляются ко входу в ППЭ.</a:t>
            </a:r>
          </a:p>
          <a:p>
            <a:pPr marL="0" eaLnBrk="1" hangingPunct="1">
              <a:buFont typeface="Wingdings" pitchFamily="2" charset="2"/>
              <a:buChar char="Ø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Один из организаторов на входе назначается ответственным за прием и хранение во вспомогательной части ППЭ мобильных телефонов от поступающих и общественных наблюдателей на период проведения экзамена, а также их выдачу поступающим и общественным наблюдателям по мере выхода из ППЭ.</a:t>
            </a:r>
          </a:p>
          <a:p>
            <a:pPr marL="0" eaLnBrk="1" hangingPunct="1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Организаторы на входе:</a:t>
            </a:r>
          </a:p>
          <a:p>
            <a:pPr marL="0" eaLnBrk="1" hangingPunct="1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- производят идентификацию выпускников (поступающих) по паспорту и проверяют наличие данных о них в списках распределения выпускников (поступающих) в данный ППЭ;</a:t>
            </a:r>
          </a:p>
          <a:p>
            <a:pPr marL="0" eaLnBrk="1" hangingPunct="1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- проверяют у других лиц (общественных наблюдателей, уполномоченных представителей ГЭК, представителей департамента), документы, удостоверяющие личность и дающие право присутствовать в ППЭ;</a:t>
            </a:r>
          </a:p>
          <a:p>
            <a:pPr marL="0" eaLnBrk="1" hangingPunct="1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- фиксируют посетителей в журнале регистрации;</a:t>
            </a:r>
          </a:p>
          <a:p>
            <a:pPr marL="0" eaLnBrk="1" hangingPunct="1">
              <a:buFont typeface="Wingdings" pitchFamily="2" charset="2"/>
              <a:buChar char="Ø"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- выдают общественным наблюдателям бланки актов о результатах общественного контроля ЕГЭ в ППЭ (форма ППЭ-18) и предупреждают о сдаче заполненных бланков на выходе из ППЭ.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0"/>
            <a:ext cx="20510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544616" cy="101297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Организаторы на этажах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187450" y="1844675"/>
            <a:ext cx="7777163" cy="460851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обеспечивают контроль за передвижением и поведением лиц, находящихся в ППЭ во время ЕГЭ, порядком выхода выпускников (поступающих) из ППЭ после ЕГЭ;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сопровождают выпускников (поступающих), медицинского работника, оператора, общественных наблюдателей во время ЕГЭ до места назначения и обратно;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по распоряжению руководителя заменяют ответственных организаторов в аудиториях и организаторов в аудиториях. </a:t>
            </a:r>
          </a:p>
        </p:txBody>
      </p:sp>
      <p:pic>
        <p:nvPicPr>
          <p:cNvPr id="30723" name="Picture 2" descr="рекри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0"/>
            <a:ext cx="21240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544616" cy="101297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Организаторы в аудиториях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116013" y="1844675"/>
            <a:ext cx="7777162" cy="4248150"/>
          </a:xfrm>
        </p:spPr>
        <p:txBody>
          <a:bodyPr/>
          <a:lstStyle/>
          <a:p>
            <a:pPr eaLnBrk="1" hangingPunct="1"/>
            <a:r>
              <a:rPr lang="ru-RU" sz="2400" smtClean="0"/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получают списки распределения выпускников (поступающих) в аудиторию (форма ППЭ-05-01);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направляются в соответствующие аудитории;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проверяют готовность аудиторий к проведению ЕГЭ;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прикрепляют на двери аудиторий списки распределения выпускников (поступающих) по аудиториям (форма ППЭ-05-01);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записывают информацию, необходимую для проведения инструктажа, на доске в аудиториях ППЭ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544616" cy="101297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Организаторы в аудиториях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1116013" y="1844675"/>
            <a:ext cx="7777162" cy="42481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Оформление доски в аудитории ППЭ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2420938"/>
            <a:ext cx="7635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544616" cy="101297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Организаторы в аудиториях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1116013" y="1844675"/>
            <a:ext cx="7777162" cy="4248150"/>
          </a:xfrm>
        </p:spPr>
        <p:txBody>
          <a:bodyPr/>
          <a:lstStyle/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187450" y="3933825"/>
            <a:ext cx="3625850" cy="1079500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в аудитории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413" y="1989138"/>
            <a:ext cx="4681537" cy="1223962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организаторы в аудитории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725" y="3933825"/>
            <a:ext cx="3625850" cy="1079500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916238" y="3213100"/>
            <a:ext cx="431800" cy="72072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084888" y="3213100"/>
            <a:ext cx="431800" cy="72072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971550" y="1196975"/>
            <a:ext cx="7962900" cy="5472113"/>
          </a:xfrm>
        </p:spPr>
        <p:txBody>
          <a:bodyPr>
            <a:normAutofit fontScale="5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Федеральные нормативные документы по организации ЕГЭ и</a:t>
            </a:r>
            <a:r>
              <a:rPr lang="de-DE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5100" b="1" dirty="0" err="1" smtClean="0">
                <a:latin typeface="Times New Roman" pitchFamily="18" charset="0"/>
                <a:cs typeface="Times New Roman" pitchFamily="18" charset="0"/>
              </a:rPr>
              <a:t>проведению</a:t>
            </a:r>
            <a:r>
              <a:rPr lang="de-DE" sz="5100" b="1" dirty="0" smtClean="0">
                <a:latin typeface="Times New Roman" pitchFamily="18" charset="0"/>
                <a:cs typeface="Times New Roman" pitchFamily="18" charset="0"/>
              </a:rPr>
              <a:t> ЕГЭ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образовании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февраля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2007 г. № 17-ФЗ;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«О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внесении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изменений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Кодекс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РФ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административных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правонарушениях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части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установления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административной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ответственности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нарушение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РФ в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статью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РФ «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образовании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2009 г. № 104-ФЗ;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образовании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февраля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2011 г.  № 2-ФЗ;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единого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государственного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утв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приказом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11.10.2011 №2451);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Положение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формах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порядке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итоговой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аттестации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освоивших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общеобразовательные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полного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системе общественного наблюдения при проведении государственной (итоговой) аттестации обучающихся, освоивших образовательные программы основного общего образования или среднего (полного) общего образования (приказ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 от 29.08.2011 №2235)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Нормативная база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336704" cy="101297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Получение у руководителя ППЭ экзаменационных материалов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900113" y="1341438"/>
            <a:ext cx="7993062" cy="5327650"/>
          </a:xfrm>
        </p:spPr>
        <p:txBody>
          <a:bodyPr/>
          <a:lstStyle/>
          <a:p>
            <a:pPr marL="358775" eaLnBrk="1" hangingPunct="1">
              <a:buFont typeface="Wingdings 2" pitchFamily="18" charset="2"/>
              <a:buNone/>
            </a:pPr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не позднее получаса до начала ЕГЭ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помещении для руководителя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ответственный организатор в аудитории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получает:</a:t>
            </a:r>
          </a:p>
          <a:p>
            <a:pPr marL="358775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спецпакеты;</a:t>
            </a:r>
          </a:p>
          <a:p>
            <a:pPr marL="358775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бланки черновиков;</a:t>
            </a:r>
          </a:p>
          <a:p>
            <a:pPr marL="358775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дополнительные бланки ответов № 2;</a:t>
            </a:r>
          </a:p>
          <a:p>
            <a:pPr marL="358775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комплекты возвратных доставочных пакетов с маркировкой Р, 1, 2;</a:t>
            </a:r>
          </a:p>
          <a:p>
            <a:pPr marL="358775"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все формы ППЭ, необходимые для работы в аудитории (ППЭ-05-02, ППЭ-12-01, ППЭ-12-02, ППЭ-11) и бланки реестров выдачи черновиков;</a:t>
            </a:r>
          </a:p>
          <a:p>
            <a:pPr marL="358775" eaLnBrk="1" hangingPunct="1"/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инструктивные материалы, необходимые для проведения ЕГЭ в аудитории.</a:t>
            </a:r>
          </a:p>
        </p:txBody>
      </p:sp>
      <p:pic>
        <p:nvPicPr>
          <p:cNvPr id="34819" name="Picture 2" descr="vega_nastenniye_chasiy_vega-p1-6-6-45_0_2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2525" y="1889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Содержимое 2"/>
          <p:cNvSpPr>
            <a:spLocks noGrp="1"/>
          </p:cNvSpPr>
          <p:nvPr>
            <p:ph idx="1"/>
          </p:nvPr>
        </p:nvSpPr>
        <p:spPr>
          <a:xfrm>
            <a:off x="971550" y="1341438"/>
            <a:ext cx="7777163" cy="5327650"/>
          </a:xfrm>
          <a:solidFill>
            <a:schemeClr val="bg1"/>
          </a:solidFill>
        </p:spPr>
        <p:txBody>
          <a:bodyPr/>
          <a:lstStyle/>
          <a:p>
            <a:pPr marL="358775" eaLnBrk="1" hangingPunct="1">
              <a:buFont typeface="Wingdings 2" pitchFamily="18" charset="2"/>
              <a:buNone/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Организатор в аудитории </a:t>
            </a:r>
            <a:r>
              <a:rPr lang="ru-RU" sz="2800" u="sng" smtClean="0">
                <a:latin typeface="Times New Roman" pitchFamily="18" charset="0"/>
                <a:cs typeface="Times New Roman" pitchFamily="18" charset="0"/>
              </a:rPr>
              <a:t>не позднее получаса до начала ЕГЭ:</a:t>
            </a:r>
          </a:p>
          <a:p>
            <a:pPr marL="358775" eaLnBrk="1" hangingPunct="1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направляется к месту сбора выпускников (поступающих);</a:t>
            </a:r>
          </a:p>
          <a:p>
            <a:pPr marL="358775" eaLnBrk="1" hangingPunct="1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располагается в установленных местах со списком распределения выпускников (поступающих) по аудитории и табличкой с номером аудиторий</a:t>
            </a:r>
          </a:p>
          <a:p>
            <a:pPr marL="358775" eaLnBrk="1" hangingPunct="1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формирует выпускников (поступающих) в группу согласно спискам и сопровождает их ко входу в ППЭ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188640"/>
            <a:ext cx="7704856" cy="10129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Формирование групп выпускников (поступающих) по аудиториям ППЭ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3113" y="0"/>
            <a:ext cx="202088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971550" y="1341438"/>
            <a:ext cx="7777163" cy="53276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Организаторы на входе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вместе с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организаторами в аудиториях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производят на входе в ППЭ идентификацию выпускников (поступающих) по паспорту и проверяют наличие данных о них в списках распределения выпускников (поступающих) в данный ППЭ.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Организаторы в аудиториях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после этого сопровождают выпускников (поступающих) ко входу в соответствующие аудитории.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2988" y="188913"/>
            <a:ext cx="7705725" cy="1012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96008" y="341040"/>
            <a:ext cx="7704856" cy="10129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Вход выпускников (поступающих)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ППЭ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0"/>
            <a:ext cx="16922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>
          <a:xfrm>
            <a:off x="971550" y="1341438"/>
            <a:ext cx="7777163" cy="53276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Организатор на входе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принимает от поступающих и общественных наблюдателей на хранение мобильные телефоны на период присутствия их в ППЭ.</a:t>
            </a:r>
            <a:endParaRPr lang="ru-RU" sz="28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Организатор на входе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складывает упакованные мобильные телефоны, сданные на хранение и при выходе из ППЭ поступающих и общественных наблюдателей, выдает упакованные мобильные телефоны при предъявлении паспорта.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2988" y="188913"/>
            <a:ext cx="7705725" cy="1012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3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96008" y="341040"/>
            <a:ext cx="7704856" cy="10129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Вход выпускников (поступающих)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ППЭ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2463" y="0"/>
            <a:ext cx="21415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1"/>
          </p:nvPr>
        </p:nvSpPr>
        <p:spPr>
          <a:xfrm>
            <a:off x="971550" y="1341438"/>
            <a:ext cx="7777163" cy="5327650"/>
          </a:xfrm>
          <a:solidFill>
            <a:schemeClr val="bg1"/>
          </a:solidFill>
        </p:spPr>
        <p:txBody>
          <a:bodyPr/>
          <a:lstStyle/>
          <a:p>
            <a:pPr marL="358775" eaLnBrk="1" hangingPunct="1">
              <a:buFont typeface="Wingdings 2" pitchFamily="18" charset="2"/>
              <a:buNone/>
            </a:pPr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Организатор в аудитории </a:t>
            </a:r>
            <a:r>
              <a:rPr lang="ru-RU" sz="2800" u="sng" smtClean="0">
                <a:latin typeface="Times New Roman" pitchFamily="18" charset="0"/>
                <a:cs typeface="Times New Roman" pitchFamily="18" charset="0"/>
              </a:rPr>
              <a:t>не позднее получаса до начала ЕГЭ:</a:t>
            </a:r>
          </a:p>
          <a:p>
            <a:pPr marL="358775" eaLnBrk="1" hangingPunct="1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направляется к месту сбора выпускников (поступающих);</a:t>
            </a:r>
          </a:p>
          <a:p>
            <a:pPr marL="358775" eaLnBrk="1" hangingPunct="1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располагается в установленных местах со списком распределения выпускников (поступающих) по аудитории и табличкой с номером аудиторий</a:t>
            </a:r>
          </a:p>
          <a:p>
            <a:pPr marL="358775" eaLnBrk="1" hangingPunct="1">
              <a:buFont typeface="Wingdings" pitchFamily="2" charset="2"/>
              <a:buChar char="Ø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формирует выпускников (поступающих) в группу согласно спискам и сопровождает их ко входу в ППЭ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188640"/>
            <a:ext cx="7704856" cy="10129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Формирование групп выпускников (поступающих) по аудиториям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971550" y="1341438"/>
            <a:ext cx="7777163" cy="53276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Организатор в аудитории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находится у входа в аудиторию и  пропускает выпускников (поступающих) по одному в аудиторию: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осуществляет паспортный контроль выпускников (поступающих);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сверяет данные паспорта выпускника (поступающего) с данными, представленными в ведомости (форма ППЭ-05-02).</a:t>
            </a:r>
          </a:p>
          <a:p>
            <a:pPr marL="92075" indent="-952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 несоответствия паспортных данных в данной ведомости и в документе, удостоверяющем личность выпускника (поступающего) 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ставится отметка «Х» в соответствующем столбике ведомости (форма ППЭ-05-02);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заполняется ведомость коррекции персональных данных участника в аудитории (форма ППЭ-12-02).</a:t>
            </a:r>
          </a:p>
          <a:p>
            <a:pPr marL="92075" indent="-952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Организатор в аудитории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следит за тем, чтобы все личные вещи были оставлены выпускниками (поступающими) на столе, предварительно установленном в аудитории около входной двери.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60648"/>
            <a:ext cx="7704856" cy="10129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Размещение выпускников (поступающих) в аудитории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1" name="Содержимое 2"/>
          <p:cNvSpPr>
            <a:spLocks noGrp="1"/>
          </p:cNvSpPr>
          <p:nvPr>
            <p:ph idx="1"/>
          </p:nvPr>
        </p:nvSpPr>
        <p:spPr>
          <a:xfrm>
            <a:off x="971550" y="1052513"/>
            <a:ext cx="8172450" cy="58054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7818072" cy="63408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Форма ППЭ-05-02</a:t>
            </a:r>
          </a:p>
        </p:txBody>
      </p:sp>
      <p:sp>
        <p:nvSpPr>
          <p:cNvPr id="9" name="Овал 8"/>
          <p:cNvSpPr/>
          <p:nvPr/>
        </p:nvSpPr>
        <p:spPr>
          <a:xfrm>
            <a:off x="5292725" y="3933825"/>
            <a:ext cx="725488" cy="5762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3950"/>
            <a:ext cx="864235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875463" y="4797425"/>
            <a:ext cx="725487" cy="3603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85" name="Содержимое 2"/>
          <p:cNvSpPr>
            <a:spLocks noGrp="1"/>
          </p:cNvSpPr>
          <p:nvPr>
            <p:ph idx="1"/>
          </p:nvPr>
        </p:nvSpPr>
        <p:spPr>
          <a:xfrm>
            <a:off x="971550" y="1052513"/>
            <a:ext cx="8172450" cy="58054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7818072" cy="63408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Форма ППЭ-12-02</a:t>
            </a:r>
          </a:p>
        </p:txBody>
      </p:sp>
      <p:sp>
        <p:nvSpPr>
          <p:cNvPr id="9" name="Овал 8"/>
          <p:cNvSpPr/>
          <p:nvPr/>
        </p:nvSpPr>
        <p:spPr>
          <a:xfrm>
            <a:off x="5292725" y="3933825"/>
            <a:ext cx="725488" cy="5762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424862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5003800" y="2924175"/>
            <a:ext cx="1081088" cy="2889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403350" y="2924175"/>
            <a:ext cx="1008063" cy="2762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1187450" y="1341438"/>
            <a:ext cx="7561263" cy="53276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Ответственный организатор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 аудитории предупреждает выпускников (поступающих) о том, что при установлении факта наличия и (или) использования мобильных телефонов, иных средств связи и электронно-вычислительной техники (в том числе калькуляторов), за исключением случаев, установленных нормативными правовыми актами РФ, во время проведения ЕГЭ, </a:t>
            </a:r>
            <a:r>
              <a:rPr 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 будут удалены с экзамена.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Ответственный организатор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 аудитории находится непосредственно в аудитории и осуществляет размещение выпускников (поступающих) по рабочим местам  в соответствии со списком (форма ППЭ-05-01), следит за тем, чтобы выпускники (поступающие) не переговаривались и не менялись местами.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60648"/>
            <a:ext cx="7704856" cy="10129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Размещение выпускников (поступающих) в аудитории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921625" cy="540067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 время проведения инструктажа двери в аудиториях должны быть открыты.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Инструктаж зачитывает о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тветственный организатор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60648"/>
            <a:ext cx="7704856" cy="10129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Проведение инструктажа с выпускниками (поступающими) во время проведения ЕГЭ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2988" y="2492375"/>
            <a:ext cx="7921625" cy="576263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Инструктаж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выпускников (поступающих) во время ЕГЭ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450" y="3357563"/>
            <a:ext cx="2520950" cy="1150937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правилах поведения выпускников (поступающих) в аудитории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2275" y="4724400"/>
            <a:ext cx="1943100" cy="936625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порядке подачи апелляции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063" y="3357563"/>
            <a:ext cx="3276600" cy="503237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комплектации экзаменационных материалов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6463" y="5084763"/>
            <a:ext cx="3671887" cy="576262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заполнении регистрационных частей бланков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39975" y="6021388"/>
            <a:ext cx="3960813" cy="576262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заполнении областей бланков № 1 и №2 для ответов на задания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263" y="4149725"/>
            <a:ext cx="3311525" cy="503238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работе с экзаменационными материалами</a:t>
            </a:r>
          </a:p>
        </p:txBody>
      </p:sp>
      <p:cxnSp>
        <p:nvCxnSpPr>
          <p:cNvPr id="16" name="Прямая со стрелкой 15"/>
          <p:cNvCxnSpPr>
            <a:stCxn id="5" idx="2"/>
            <a:endCxn id="11" idx="0"/>
          </p:cNvCxnSpPr>
          <p:nvPr/>
        </p:nvCxnSpPr>
        <p:spPr>
          <a:xfrm>
            <a:off x="5003800" y="3068638"/>
            <a:ext cx="2214563" cy="2889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</p:cNvCxnSpPr>
          <p:nvPr/>
        </p:nvCxnSpPr>
        <p:spPr>
          <a:xfrm>
            <a:off x="5003800" y="3068638"/>
            <a:ext cx="720725" cy="10810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4932363" y="3068638"/>
            <a:ext cx="71437" cy="20161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13" idx="0"/>
          </p:cNvCxnSpPr>
          <p:nvPr/>
        </p:nvCxnSpPr>
        <p:spPr>
          <a:xfrm flipH="1">
            <a:off x="4319588" y="3068638"/>
            <a:ext cx="684212" cy="29527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2"/>
            <a:endCxn id="7" idx="3"/>
          </p:cNvCxnSpPr>
          <p:nvPr/>
        </p:nvCxnSpPr>
        <p:spPr>
          <a:xfrm flipH="1">
            <a:off x="3635375" y="3068638"/>
            <a:ext cx="1368425" cy="21240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  <a:endCxn id="6" idx="3"/>
          </p:cNvCxnSpPr>
          <p:nvPr/>
        </p:nvCxnSpPr>
        <p:spPr>
          <a:xfrm flipH="1">
            <a:off x="3708400" y="3068638"/>
            <a:ext cx="1295400" cy="8651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971550" y="1196975"/>
            <a:ext cx="7962900" cy="5472113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Региональные нормативные документы по организации ЕГЭ и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проведению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ЕГЭ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de-DE" b="1" dirty="0" err="1" smtClean="0"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департамента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науки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11.04.2012 № 2169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утверждении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региональных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нормативных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документов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инструктивных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проведению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единого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государственного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Краснодарском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крае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», в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30.05.2012  № 4538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14.03.2013 № 1286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Нормативная база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921625" cy="540067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60648"/>
            <a:ext cx="7704856" cy="101297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Проведение инструктажа с выпускниками (поступающими) во время проведения ЕГЭ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450" y="3429000"/>
            <a:ext cx="3816350" cy="1728788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правилах поведения выпускников (поступающих) в аудитории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325" y="3500438"/>
            <a:ext cx="2376488" cy="1584325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порядке подачи апелляции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813" y="1484313"/>
            <a:ext cx="6480175" cy="1223962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 проведение инструктажа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выпускников (поступающих)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10.00 часов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0" idx="2"/>
            <a:endCxn id="6" idx="0"/>
          </p:cNvCxnSpPr>
          <p:nvPr/>
        </p:nvCxnSpPr>
        <p:spPr>
          <a:xfrm flipH="1">
            <a:off x="3095625" y="2708275"/>
            <a:ext cx="1692275" cy="7207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  <a:endCxn id="7" idx="0"/>
          </p:cNvCxnSpPr>
          <p:nvPr/>
        </p:nvCxnSpPr>
        <p:spPr>
          <a:xfrm>
            <a:off x="4787900" y="2708275"/>
            <a:ext cx="2555875" cy="7921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921625" cy="540067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88640"/>
            <a:ext cx="7704856" cy="10081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Проведение инструктажа с выпускниками (поступающими) во время проведения ЕГЭ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6013" y="2997200"/>
            <a:ext cx="7559675" cy="1655763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публично вскрывает перед выпускниками (поступающими)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спецпакет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выдает запечатанные индивидуальные комплекты выпускникам (поступающим)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450" y="5157788"/>
            <a:ext cx="7272338" cy="1008062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выдачи ответственный организатор проводит инструктаж о комплектации экзаменационных материалов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8888" y="1773238"/>
            <a:ext cx="4826000" cy="647700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ранее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10.00 часов </a:t>
            </a: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3700" y="1196975"/>
            <a:ext cx="2400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Стрелка вниз 44"/>
          <p:cNvSpPr/>
          <p:nvPr/>
        </p:nvSpPr>
        <p:spPr>
          <a:xfrm>
            <a:off x="3563938" y="2420938"/>
            <a:ext cx="431800" cy="57626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6227763" y="4652963"/>
            <a:ext cx="431800" cy="50482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48" name="Содержимое 2"/>
          <p:cNvSpPr>
            <a:spLocks noGrp="1"/>
          </p:cNvSpPr>
          <p:nvPr>
            <p:ph idx="1"/>
          </p:nvPr>
        </p:nvSpPr>
        <p:spPr>
          <a:xfrm>
            <a:off x="971550" y="1268413"/>
            <a:ext cx="8172450" cy="55895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7818072" cy="77809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Индивидуальный комплект</a:t>
            </a:r>
          </a:p>
        </p:txBody>
      </p:sp>
      <p:pic>
        <p:nvPicPr>
          <p:cNvPr id="57350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1989138"/>
            <a:ext cx="5500687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059113" y="4581525"/>
          <a:ext cx="774700" cy="215900"/>
        </p:xfrm>
        <a:graphic>
          <a:graphicData uri="http://schemas.openxmlformats.org/presentationml/2006/ole">
            <p:oleObj spid="_x0000_s57346" name="PHOTO-PAINT" r:id="rId4" imgW="1252412" imgH="929484" progId="">
              <p:embed/>
            </p:oleObj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779838" y="4581525"/>
            <a:ext cx="12144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sz="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КИМ № 55515111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5148263" y="4581525"/>
          <a:ext cx="1066800" cy="206375"/>
        </p:xfrm>
        <a:graphic>
          <a:graphicData uri="http://schemas.openxmlformats.org/presentationml/2006/ole">
            <p:oleObj spid="_x0000_s57347" name="PHOTO-PAINT" r:id="rId5" imgW="1252412" imgH="929484" progId="">
              <p:embed/>
            </p:oleObj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572000" y="3573463"/>
            <a:ext cx="1357313" cy="214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sz="8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БР № 3111111111114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17" name="Содержимое 2"/>
          <p:cNvSpPr>
            <a:spLocks noGrp="1"/>
          </p:cNvSpPr>
          <p:nvPr>
            <p:ph idx="1"/>
          </p:nvPr>
        </p:nvSpPr>
        <p:spPr>
          <a:xfrm>
            <a:off x="971550" y="1268413"/>
            <a:ext cx="8172450" cy="55895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7818072" cy="77809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 индивидуального комплекта</a:t>
            </a:r>
          </a:p>
        </p:txBody>
      </p:sp>
      <p:pic>
        <p:nvPicPr>
          <p:cNvPr id="60419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1857375"/>
            <a:ext cx="4294188" cy="307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0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341438"/>
            <a:ext cx="26558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2133600"/>
            <a:ext cx="257175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2852738"/>
            <a:ext cx="257175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E:\мониторинг\Бланки ЕГЭ\2008\Проект\Картинки\На утверждение\05-03-08\Бланки ЕГЭ 2008 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1350963"/>
            <a:ext cx="285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68413"/>
            <a:ext cx="52863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88" y="4071938"/>
            <a:ext cx="4500562" cy="2547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3357563"/>
            <a:ext cx="20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7364413" y="1357313"/>
            <a:ext cx="127952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643188" y="6000750"/>
            <a:ext cx="1500187" cy="7143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 rot="5400000">
            <a:off x="4808538" y="3481387"/>
            <a:ext cx="922338" cy="385763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500563" y="6000750"/>
            <a:ext cx="1714500" cy="6429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9" name="Прямая со стрелкой 18"/>
          <p:cNvCxnSpPr>
            <a:stCxn id="14" idx="4"/>
          </p:cNvCxnSpPr>
          <p:nvPr/>
        </p:nvCxnSpPr>
        <p:spPr>
          <a:xfrm rot="5400000">
            <a:off x="4752181" y="2677320"/>
            <a:ext cx="4143375" cy="23606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276600" y="3500438"/>
            <a:ext cx="1800225" cy="25701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382" name="Text Box 2"/>
          <p:cNvSpPr txBox="1">
            <a:spLocks noChangeArrowheads="1"/>
          </p:cNvSpPr>
          <p:nvPr/>
        </p:nvSpPr>
        <p:spPr bwMode="auto">
          <a:xfrm>
            <a:off x="5216525" y="6286500"/>
            <a:ext cx="10715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600" b="1">
                <a:latin typeface="Calibri" pitchFamily="34" charset="0"/>
              </a:rPr>
              <a:t>БР № 3111111111114</a:t>
            </a:r>
          </a:p>
        </p:txBody>
      </p:sp>
      <p:sp>
        <p:nvSpPr>
          <p:cNvPr id="58383" name="Text Box 2"/>
          <p:cNvSpPr txBox="1">
            <a:spLocks noChangeArrowheads="1"/>
          </p:cNvSpPr>
          <p:nvPr/>
        </p:nvSpPr>
        <p:spPr bwMode="auto">
          <a:xfrm>
            <a:off x="3236913" y="6286500"/>
            <a:ext cx="977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600" b="1">
                <a:latin typeface="Calibri" pitchFamily="34" charset="0"/>
              </a:rPr>
              <a:t>КИМ № 55515111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857500" y="6286500"/>
          <a:ext cx="523875" cy="142875"/>
        </p:xfrm>
        <a:graphic>
          <a:graphicData uri="http://schemas.openxmlformats.org/presentationml/2006/ole">
            <p:oleObj spid="_x0000_s58370" name="PHOTO-PAINT" r:id="rId7" imgW="1252412" imgH="929484" progId="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4643438" y="6286500"/>
          <a:ext cx="701675" cy="142875"/>
        </p:xfrm>
        <a:graphic>
          <a:graphicData uri="http://schemas.openxmlformats.org/presentationml/2006/ole">
            <p:oleObj spid="_x0000_s58371" name="PHOTO-PAINT" r:id="rId8" imgW="1252412" imgH="929484" progId="">
              <p:embed/>
            </p:oleObj>
          </a:graphicData>
        </a:graphic>
      </p:graphicFrame>
      <p:sp>
        <p:nvSpPr>
          <p:cNvPr id="18" name="Овал 17"/>
          <p:cNvSpPr/>
          <p:nvPr/>
        </p:nvSpPr>
        <p:spPr>
          <a:xfrm>
            <a:off x="3786188" y="1268413"/>
            <a:ext cx="725487" cy="3032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851275" y="5373688"/>
            <a:ext cx="1357313" cy="214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sz="8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БР № 3111111111114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15616" y="0"/>
            <a:ext cx="7416824" cy="10081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Сверка </a:t>
            </a:r>
            <a:r>
              <a:rPr lang="ru-RU" sz="2800" b="1" spc="50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штрихкодов</a:t>
            </a: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индивидуального комплекта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Содержимое 2"/>
          <p:cNvSpPr>
            <a:spLocks noGrp="1"/>
          </p:cNvSpPr>
          <p:nvPr>
            <p:ph idx="1"/>
          </p:nvPr>
        </p:nvSpPr>
        <p:spPr>
          <a:xfrm>
            <a:off x="1258888" y="1268413"/>
            <a:ext cx="3241675" cy="5329237"/>
          </a:xfrm>
        </p:spPr>
        <p:txBody>
          <a:bodyPr/>
          <a:lstStyle/>
          <a:p>
            <a:pPr marL="92075" indent="-9525" eaLnBrk="1" hangingPunct="1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Ответственный организатор в аудитории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 обнаружении дефектного и (или) испорченного индивидуального комплекта заменяет выпускнику (поступающему) его полностью и оформляет Акт об изъятии дефектного (испорченного) индивидуального комплекта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7818072" cy="77809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Замена индивидуального комплекта</a:t>
            </a:r>
          </a:p>
        </p:txBody>
      </p:sp>
      <p:sp useBgFill="1">
        <p:nvSpPr>
          <p:cNvPr id="61443" name="Содержимое 2"/>
          <p:cNvSpPr txBox="1">
            <a:spLocks/>
          </p:cNvSpPr>
          <p:nvPr/>
        </p:nvSpPr>
        <p:spPr bwMode="auto">
          <a:xfrm>
            <a:off x="4535488" y="1268413"/>
            <a:ext cx="4608512" cy="55895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188" y="1484313"/>
            <a:ext cx="421798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Содержимое 2"/>
          <p:cNvSpPr>
            <a:spLocks noGrp="1"/>
          </p:cNvSpPr>
          <p:nvPr>
            <p:ph idx="1"/>
          </p:nvPr>
        </p:nvSpPr>
        <p:spPr>
          <a:xfrm>
            <a:off x="1258888" y="1268413"/>
            <a:ext cx="3241675" cy="5329237"/>
          </a:xfrm>
        </p:spPr>
        <p:txBody>
          <a:bodyPr/>
          <a:lstStyle/>
          <a:p>
            <a:pPr marL="92075" indent="-9525" eaLnBrk="1" hangingPunct="1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Ответственный организатор в аудитории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 обнаружении дефектного и (или) испорченного индивидуального комплекта заменяет выпускнику (поступающему) его полностью и оформляет Акт об изъятии дефектного (испорченного) индивидуального комплекта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7818072" cy="77809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Замена индивидуального комплекта</a:t>
            </a:r>
          </a:p>
        </p:txBody>
      </p:sp>
      <p:sp useBgFill="1">
        <p:nvSpPr>
          <p:cNvPr id="62467" name="Содержимое 2"/>
          <p:cNvSpPr txBox="1">
            <a:spLocks/>
          </p:cNvSpPr>
          <p:nvPr/>
        </p:nvSpPr>
        <p:spPr bwMode="auto">
          <a:xfrm>
            <a:off x="4535488" y="1268413"/>
            <a:ext cx="4608512" cy="55895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188" y="1484313"/>
            <a:ext cx="421798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Содержимое 2"/>
          <p:cNvSpPr>
            <a:spLocks noGrp="1"/>
          </p:cNvSpPr>
          <p:nvPr>
            <p:ph idx="1"/>
          </p:nvPr>
        </p:nvSpPr>
        <p:spPr>
          <a:xfrm>
            <a:off x="1258888" y="1268413"/>
            <a:ext cx="3241675" cy="5329237"/>
          </a:xfrm>
        </p:spPr>
        <p:txBody>
          <a:bodyPr/>
          <a:lstStyle/>
          <a:p>
            <a:pPr marL="92075" indent="-9525" eaLnBrk="1" hangingPunct="1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Ответственный организатор в аудитории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после окончания инструктажа, но не позднее 10.30 часов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, записывает на доске аудитории время начала и окончания выполнения экзаменационной работы и даёт указание выпускникам (поступающим) приступить к её выполнению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7818072" cy="77809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Замена индивидуального комплекта</a:t>
            </a:r>
          </a:p>
        </p:txBody>
      </p:sp>
      <p:sp useBgFill="1">
        <p:nvSpPr>
          <p:cNvPr id="63491" name="Содержимое 2"/>
          <p:cNvSpPr txBox="1">
            <a:spLocks/>
          </p:cNvSpPr>
          <p:nvPr/>
        </p:nvSpPr>
        <p:spPr bwMode="auto">
          <a:xfrm>
            <a:off x="4535488" y="1268413"/>
            <a:ext cx="4608512" cy="55895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675" y="1916113"/>
            <a:ext cx="39449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Содержимое 2"/>
          <p:cNvSpPr>
            <a:spLocks noGrp="1"/>
          </p:cNvSpPr>
          <p:nvPr>
            <p:ph idx="1"/>
          </p:nvPr>
        </p:nvSpPr>
        <p:spPr>
          <a:xfrm>
            <a:off x="971550" y="1196975"/>
            <a:ext cx="7777163" cy="53276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Ответственный организатор в аудитории и  организатор в аудитории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следят за порядком в аудитории;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пресекают общение выпускников (поступающих);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не допускают обмена материалами ЕГЭ между выпускниками (поступающими);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следят за тем, чтобы на рабочих местах выпускников (поступающих) отсутствовали посторонние предметы (справочные материалы, кроме разрешенных, шпаргалки и др.);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не допускают наличие и (или) использование мобильных телефонов и иных средств связи и электронно-вычислительной техникой (в том числе калькуляторов);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отвечают на вопросы выпускников (поступающих) по процедуре проведения ЕГЭ (вопросы по содержанию КИМов не рассматриваются);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проверяют соответствие реквизитов выпускника (поступающего) в бланке регистрации паспортным данным (фамилия, имя, отчество, серия и номер паспорта);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проверяют правильность заполнения регистрационных полей всех бланков.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60648"/>
            <a:ext cx="7704856" cy="8640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 время выполнения экзаменационной работы выпускниками (поступающими):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Содержимое 2"/>
          <p:cNvSpPr>
            <a:spLocks noGrp="1"/>
          </p:cNvSpPr>
          <p:nvPr>
            <p:ph idx="1"/>
          </p:nvPr>
        </p:nvSpPr>
        <p:spPr>
          <a:xfrm>
            <a:off x="1116013" y="1484313"/>
            <a:ext cx="7632700" cy="496887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Ответственный организатор в аудитории </a:t>
            </a:r>
            <a:r>
              <a:rPr lang="ru-RU" sz="2800" u="sng" smtClean="0">
                <a:latin typeface="Times New Roman" pitchFamily="18" charset="0"/>
                <a:cs typeface="Times New Roman" pitchFamily="18" charset="0"/>
              </a:rPr>
              <a:t>в случае выхода выпускника (поступающего) из аудитории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по уважительной причине приглашает организатора на этаже для сопровождения выпускника (поступающего) по ППЭ (до пункта назначения и обратно). 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800" u="sng" smtClean="0">
                <a:latin typeface="Times New Roman" pitchFamily="18" charset="0"/>
                <a:cs typeface="Times New Roman" pitchFamily="18" charset="0"/>
              </a:rPr>
              <a:t>В этом случае  материалы ЕГЭ </a:t>
            </a:r>
            <a:r>
              <a:rPr lang="ru-RU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остаются на рабочем месте </a:t>
            </a:r>
            <a:r>
              <a:rPr lang="ru-RU" sz="2800" u="sng" smtClean="0">
                <a:latin typeface="Times New Roman" pitchFamily="18" charset="0"/>
                <a:cs typeface="Times New Roman" pitchFamily="18" charset="0"/>
              </a:rPr>
              <a:t>выпускника (поступающего).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60648"/>
            <a:ext cx="7704856" cy="8640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Выход выпускника (поступающего) из аудитории по уважительной причине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49776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Минимальное количество баллов  по ЕГЭ на 2013 год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95288" y="1341438"/>
            <a:ext cx="842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(утверждено распоряжением Рособрнадзора от 29.08.2012 № 3499-10)</a:t>
            </a:r>
            <a:endParaRPr lang="ru-RU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773238"/>
            <a:ext cx="62277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971550" y="1196975"/>
            <a:ext cx="8172450" cy="540067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92075" indent="-952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Ответственный организатор в аудитории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даёт указание организатору на этаже проводить выпускника (поступающего) в помещение для медицинского работника и сообщить об этом руководителю.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Выпускник (поступающий) по состоянию здоровья может прервать выполнение экзаменационной работы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Ответственный организатор в аудитории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бланке регистрации выпускника (поступающего), не закончившего экзамен по состоянию здоровья, в соответствующем поле проставляет метку в соответствующем поле;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ведомость учёта участников ЕГЭ и экзаменационных материалов в аудитории ППЭ (форма ППЭ-05-02) в соответствующем столбике ставится отметка «Х»;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протоколе проведения ЕГЭ в аудитории (форма ППЭ-12-02) ставится соответствующая метка.</a:t>
            </a:r>
          </a:p>
          <a:p>
            <a:pPr marL="92075" indent="-952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Выпускник (поступающий) ставит подпись в ведомости (форма ППЭ-05-02), подтверждая сдачу всех экзаменационных материалов ответственному организатору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(по возможности)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выпускника (поступающего), не закончившего экзамен по состоянию здоровья,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направляется на обработку вместе с остальными работами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участников данной аудитории.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60648"/>
            <a:ext cx="7704856" cy="8640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Случай плохого самочувствия выпускника (поступающего)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85" name="Содержимое 2"/>
          <p:cNvSpPr>
            <a:spLocks noGrp="1"/>
          </p:cNvSpPr>
          <p:nvPr>
            <p:ph idx="1"/>
          </p:nvPr>
        </p:nvSpPr>
        <p:spPr>
          <a:xfrm>
            <a:off x="971550" y="1052513"/>
            <a:ext cx="8172450" cy="58054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7818072" cy="63408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Форма ППЭ-05-02</a:t>
            </a:r>
          </a:p>
        </p:txBody>
      </p:sp>
      <p:sp>
        <p:nvSpPr>
          <p:cNvPr id="9" name="Овал 8"/>
          <p:cNvSpPr/>
          <p:nvPr/>
        </p:nvSpPr>
        <p:spPr>
          <a:xfrm>
            <a:off x="5292725" y="3933825"/>
            <a:ext cx="725488" cy="5762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96975"/>
            <a:ext cx="71326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7596188" y="5084763"/>
            <a:ext cx="725487" cy="3603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609" name="Содержимое 2"/>
          <p:cNvSpPr>
            <a:spLocks noGrp="1"/>
          </p:cNvSpPr>
          <p:nvPr>
            <p:ph idx="1"/>
          </p:nvPr>
        </p:nvSpPr>
        <p:spPr>
          <a:xfrm>
            <a:off x="971550" y="1052513"/>
            <a:ext cx="8172450" cy="58054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638"/>
            <a:ext cx="7818072" cy="63408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Форма ППЭ-05-02</a:t>
            </a:r>
          </a:p>
        </p:txBody>
      </p:sp>
      <p:sp>
        <p:nvSpPr>
          <p:cNvPr id="9" name="Овал 8"/>
          <p:cNvSpPr/>
          <p:nvPr/>
        </p:nvSpPr>
        <p:spPr>
          <a:xfrm>
            <a:off x="5292725" y="3933825"/>
            <a:ext cx="725488" cy="5762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25538"/>
            <a:ext cx="573881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7019925" y="5373688"/>
            <a:ext cx="576263" cy="2873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971550" y="1196975"/>
            <a:ext cx="8172450" cy="540067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Ответственный организатор в аудитории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 случае нарушения порядка в аудитории выпускником (поступающим)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приглашает руководителя и уполномоченного представителя ГЭК для рассмотрения вопроса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 удалении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выпускника (поступающего).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Удаление возможно в случае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нарушения выпускником (поступающим) правил поведения и отказа их соблюдать;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установления факта наличия и (или) использования мобильного телефона или иного средства связи и электронно-вычислительной техники (в том числе калькуляторов), за исключением случаев, установленных нормативными правовыми актами РФ;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обнаружения лишних предметов у выпускника (поступающего), кроме разрешенных дополнительных материалов.</a:t>
            </a:r>
          </a:p>
          <a:p>
            <a:pPr marL="182563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факту удаления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выпускника (поступающего) с ЕГЭ уполномоченный представитель ГЭК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совместно с организаторами проведения ЕГЭ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оформляет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 об удалении выпускника (поступающего) из пункта проведении ЕГЭ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60648"/>
            <a:ext cx="7704856" cy="8640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Случай нарушения порядка проведения ЕГЭ выпускником (поступающим)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2075" indent="-9525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п.37 Порядка проведения ЕГЭ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(утвержден приказом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31 января 2012 г.  N 23065)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«При установлении факта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наличия и (или)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участниками ЕГЭ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 связи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электронно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вычислительной техники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 время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проведения ЕГЭ или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иного нарушения ими установленного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порядка проведения ЕГЭ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уполномоченные представители ГЭК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удаляют указанных лиц из ППЭ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составляют акт об удалении с экзамена.»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Случай нарушения порядка проведения ЕГЭ выпускником (поступающим)</a:t>
            </a:r>
          </a:p>
        </p:txBody>
      </p:sp>
      <p:pic>
        <p:nvPicPr>
          <p:cNvPr id="70659" name="Picture 3" descr="pravila_ege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2636838"/>
            <a:ext cx="21796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681" name="Содержимое 2"/>
          <p:cNvSpPr>
            <a:spLocks noGrp="1"/>
          </p:cNvSpPr>
          <p:nvPr>
            <p:ph idx="1"/>
          </p:nvPr>
        </p:nvSpPr>
        <p:spPr>
          <a:xfrm>
            <a:off x="971550" y="1052513"/>
            <a:ext cx="8172450" cy="58054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0"/>
            <a:ext cx="7818072" cy="98072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 об удалении выпускника (поступающего) из пункта проведения ЕГЭ</a:t>
            </a:r>
          </a:p>
        </p:txBody>
      </p:sp>
      <p:sp>
        <p:nvSpPr>
          <p:cNvPr id="9" name="Овал 8"/>
          <p:cNvSpPr/>
          <p:nvPr/>
        </p:nvSpPr>
        <p:spPr>
          <a:xfrm>
            <a:off x="5292725" y="3933825"/>
            <a:ext cx="725488" cy="5762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19925" y="5373688"/>
            <a:ext cx="576263" cy="2873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68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4143375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196975"/>
            <a:ext cx="4211637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557338"/>
            <a:ext cx="7851775" cy="40751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/>
              <a:t>		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932363" y="2133600"/>
            <a:ext cx="935037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292725" y="2997200"/>
            <a:ext cx="503238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1640" y="268268"/>
            <a:ext cx="7644060" cy="1072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Проведение ЕГЭ по иностранным языкам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2988" y="3789363"/>
            <a:ext cx="4824412" cy="1584325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Брак аудиодиска  // неработоспособно звуковоспроизводящее устройство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363" y="5300663"/>
            <a:ext cx="3960812" cy="1152525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fontAlgn="auto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у руководителя ППЭ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1744919">
            <a:off x="5735638" y="4286250"/>
            <a:ext cx="2092325" cy="741363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9613" y="1196975"/>
            <a:ext cx="6337300" cy="431800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Раздача индивидуальных комплектов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350" y="1989138"/>
            <a:ext cx="3529013" cy="431800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Диск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аудиозаписью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67400" y="1989138"/>
            <a:ext cx="2592388" cy="431800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fontAlgn="auto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воспроизведение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550" y="2636838"/>
            <a:ext cx="4321175" cy="1008062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окончани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русском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остановить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воспроизведение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5963" y="2636838"/>
            <a:ext cx="2663825" cy="1008062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отрегулировать громкость (если нужно)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3300" y="268268"/>
            <a:ext cx="7772400" cy="1143001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ЕГЭ по иностранным языкам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628775"/>
            <a:ext cx="8172450" cy="43545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>		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и настройка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воспроизведения аудиозаписи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начало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повторное включение аудиозаписи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начала 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время выполнения заданий по разделу «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никто не должен ни входить, ни выходить из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аудитории.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1588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завершения всех заданий по разделу «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ответственный организатор письменной части выключает магнитофон. Участники экзамена переносят ответы раздела «</a:t>
            </a:r>
            <a:r>
              <a:rPr lang="ru-RU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бланки ответов и продолжают работу над разделами «Чтение», «Лексика и Грамматика», «Письмо».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63938" y="1989138"/>
            <a:ext cx="287337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557338"/>
            <a:ext cx="7851775" cy="40751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/>
              <a:t>		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292725" y="2997200"/>
            <a:ext cx="503238" cy="2159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1640" y="268268"/>
            <a:ext cx="7644060" cy="1072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Проведение ЕГЭ по иностранным языкам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2988" y="1268413"/>
            <a:ext cx="4824412" cy="2520950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технических неполадок и остановки воспроизведения аудиодиска с заданиями раздела «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процессе прослушивания ответственный организатор фиксирует на доске время остановки и сообщает об этом руководителю ППЭ.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9338" y="3933825"/>
            <a:ext cx="4033837" cy="2519363"/>
          </a:xfrm>
          <a:prstGeom prst="roundRect">
            <a:avLst>
              <a:gd name="adj" fmla="val 11876"/>
            </a:avLst>
          </a:prstGeom>
          <a:solidFill>
            <a:schemeClr val="accent6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ППЭ совместно с «контролером» должны произвести замену аудиодиска (из дополнительного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спецпакета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и/или звуковоспроизводящее устройство.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359245">
            <a:off x="5722938" y="2784475"/>
            <a:ext cx="2092325" cy="741363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6"/>
          <p:cNvSpPr>
            <a:spLocks noChangeArrowheads="1"/>
          </p:cNvSpPr>
          <p:nvPr/>
        </p:nvSpPr>
        <p:spPr bwMode="auto">
          <a:xfrm>
            <a:off x="1222375" y="1412875"/>
            <a:ext cx="76708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экзаменов увеличивается на 1,5 часа.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Должны быть подготовлены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ассистентов (при их наличии).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Участники экзамена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иметь при себе необходимые лекарственные препараты и приборы (по согласованию  ГЭК).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Аудитория для участников с нарушением слуха и речи может быть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звукоусиливающим устройством.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Участникам с нарушением слуха и речи предоставляются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участников экзамена.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участников с нарушением функций опорно-двигательного аппарата аудитория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располагаться на 1 этаже.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организации для участников ЕГЭ  питания,  для этого в аудитории выделяются отдельные столы (или готовится специальная аудитория).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640" y="260648"/>
            <a:ext cx="6537052" cy="114300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Проведение ЕГЭ для выпускников (поступающих) с ОВЗ</a:t>
            </a:r>
          </a:p>
        </p:txBody>
      </p:sp>
      <p:pic>
        <p:nvPicPr>
          <p:cNvPr id="75779" name="Picture 2" descr="Fotolia_3672690_M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50100" y="0"/>
            <a:ext cx="19939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/>
          </p:cNvSpPr>
          <p:nvPr/>
        </p:nvSpPr>
        <p:spPr bwMode="auto">
          <a:xfrm>
            <a:off x="1258888" y="404813"/>
            <a:ext cx="7358062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3200" b="1">
                <a:solidFill>
                  <a:srgbClr val="7E4E99"/>
                </a:solidFill>
                <a:latin typeface="AG_Benguiat"/>
              </a:rPr>
              <a:t>Уменьшено время сдачи экзаменов </a:t>
            </a:r>
            <a:r>
              <a:rPr lang="ru-RU" sz="3200" b="1">
                <a:solidFill>
                  <a:srgbClr val="C00000"/>
                </a:solidFill>
                <a:latin typeface="AG_Benguiat"/>
              </a:rPr>
              <a:t>по математике, физике, литературе и информатике</a:t>
            </a:r>
            <a:r>
              <a:rPr lang="ru-RU" sz="3200" b="1">
                <a:solidFill>
                  <a:srgbClr val="7E4E99"/>
                </a:solidFill>
                <a:latin typeface="AG_Benguiat"/>
              </a:rPr>
              <a:t>: </a:t>
            </a: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</a:pPr>
            <a:endParaRPr lang="ru-RU" sz="800" b="1">
              <a:latin typeface="AG_Benguia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ts val="2400"/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  если раньше на эти экзамены отводилось 4 часа (240 минут),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  то в этом году хронометраж уменьшился на 5 минут, и всего время сдачи экзаменов составляет ровно </a:t>
            </a:r>
            <a:r>
              <a:rPr lang="ru-RU" sz="3200" b="1" u="sng">
                <a:solidFill>
                  <a:srgbClr val="543466"/>
                </a:solidFill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3200" b="1">
                <a:solidFill>
                  <a:srgbClr val="5434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>
              <a:solidFill>
                <a:srgbClr val="5434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6"/>
          <p:cNvSpPr>
            <a:spLocks noChangeArrowheads="1"/>
          </p:cNvSpPr>
          <p:nvPr/>
        </p:nvSpPr>
        <p:spPr bwMode="auto">
          <a:xfrm>
            <a:off x="1222375" y="1412875"/>
            <a:ext cx="76708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Ответственный организатор в аудитории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принимает экзаменационные материалы от выпускников (поступающих), выполнивших работу ранее  или по истечении установленного времени: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 бланк регистрации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проверяет соответствие реквизитов выпускника (поступающего);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бланк ответов № 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(основной, дополнительный), ставит прочерк 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на полях, свободных от записей ответов выпускника (поступающего) на лицевой и оборотной его стороне;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КИМ,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вложенный выпускником (поступающим) в конверт индивидуального комплекта;</a:t>
            </a:r>
          </a:p>
          <a:p>
            <a:pPr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черновики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проверяя их количество в соответствии с  указанным в реестре выдачи черновиков.</a:t>
            </a:r>
          </a:p>
          <a:p>
            <a:pPr indent="365125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65125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сданных выпускником (поступающим) экзаменационных бланков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фиксируется в ведомости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(форма ППЭ-05-02)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подтверждается подписью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выпускника (поступающего)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640" y="260648"/>
            <a:ext cx="6537052" cy="114300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Прием экзаменационных материалов от выпускников (поступающих) в аудитории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Прямоугольник 5"/>
          <p:cNvSpPr>
            <a:spLocks noChangeArrowheads="1"/>
          </p:cNvSpPr>
          <p:nvPr/>
        </p:nvSpPr>
        <p:spPr bwMode="auto">
          <a:xfrm>
            <a:off x="2357438" y="5500688"/>
            <a:ext cx="2297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Бланки регистрации</a:t>
            </a:r>
          </a:p>
        </p:txBody>
      </p:sp>
      <p:sp>
        <p:nvSpPr>
          <p:cNvPr id="69636" name="Прямоугольник 7"/>
          <p:cNvSpPr>
            <a:spLocks noChangeArrowheads="1"/>
          </p:cNvSpPr>
          <p:nvPr/>
        </p:nvSpPr>
        <p:spPr bwMode="auto">
          <a:xfrm>
            <a:off x="2357438" y="1857375"/>
            <a:ext cx="222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Бланки ответов №1</a:t>
            </a:r>
          </a:p>
        </p:txBody>
      </p:sp>
      <p:sp>
        <p:nvSpPr>
          <p:cNvPr id="69637" name="Прямоугольник 8"/>
          <p:cNvSpPr>
            <a:spLocks noChangeArrowheads="1"/>
          </p:cNvSpPr>
          <p:nvPr/>
        </p:nvSpPr>
        <p:spPr bwMode="auto">
          <a:xfrm>
            <a:off x="2357438" y="3571875"/>
            <a:ext cx="222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Бланки ответов №2 (в т.ч. дополнительные)</a:t>
            </a:r>
          </a:p>
        </p:txBody>
      </p:sp>
      <p:pic>
        <p:nvPicPr>
          <p:cNvPr id="10" name="Picture 3" descr="E:\мониторинг\Бланки ЕГЭ\2008\Секьюрпак\Из типорграфии\Сейф-пакет 2008-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7000" contrast="-86000"/>
          </a:blip>
          <a:srcRect/>
          <a:stretch>
            <a:fillRect/>
          </a:stretch>
        </p:blipFill>
        <p:spPr bwMode="auto">
          <a:xfrm>
            <a:off x="5292081" y="2996952"/>
            <a:ext cx="936104" cy="1373646"/>
          </a:xfrm>
          <a:prstGeom prst="rect">
            <a:avLst/>
          </a:prstGeom>
          <a:blipFill dpi="0" rotWithShape="1">
            <a:blip r:embed="rId3" cstate="print">
              <a:alphaModFix amt="0"/>
              <a:lum bright="37000" contrast="-86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7" name="Прямоугольник 10"/>
          <p:cNvSpPr>
            <a:spLocks noChangeArrowheads="1"/>
          </p:cNvSpPr>
          <p:nvPr/>
        </p:nvSpPr>
        <p:spPr bwMode="auto">
          <a:xfrm>
            <a:off x="1835150" y="1268413"/>
            <a:ext cx="225107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Возвратный конверт</a:t>
            </a:r>
          </a:p>
        </p:txBody>
      </p:sp>
      <p:sp>
        <p:nvSpPr>
          <p:cNvPr id="79878" name="Прямоугольник 11"/>
          <p:cNvSpPr>
            <a:spLocks noChangeArrowheads="1"/>
          </p:cNvSpPr>
          <p:nvPr/>
        </p:nvSpPr>
        <p:spPr bwMode="auto">
          <a:xfrm>
            <a:off x="6732588" y="2852738"/>
            <a:ext cx="20161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Прозрачный файл</a:t>
            </a:r>
          </a:p>
        </p:txBody>
      </p:sp>
      <p:sp>
        <p:nvSpPr>
          <p:cNvPr id="69641" name="Прямоугольник 12"/>
          <p:cNvSpPr>
            <a:spLocks noChangeArrowheads="1"/>
          </p:cNvSpPr>
          <p:nvPr/>
        </p:nvSpPr>
        <p:spPr bwMode="auto">
          <a:xfrm>
            <a:off x="7019925" y="3429000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Черновики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1785938" y="2000250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1785938" y="3714750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1714500" y="5715000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6372225" y="3644900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646" name="Прямоугольник 19"/>
          <p:cNvSpPr>
            <a:spLocks noChangeArrowheads="1"/>
          </p:cNvSpPr>
          <p:nvPr/>
        </p:nvSpPr>
        <p:spPr bwMode="auto">
          <a:xfrm>
            <a:off x="7019925" y="5373688"/>
            <a:ext cx="141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Формы</a:t>
            </a:r>
          </a:p>
        </p:txBody>
      </p:sp>
      <p:sp>
        <p:nvSpPr>
          <p:cNvPr id="79885" name="Прямоугольник 20"/>
          <p:cNvSpPr>
            <a:spLocks noChangeArrowheads="1"/>
          </p:cNvSpPr>
          <p:nvPr/>
        </p:nvSpPr>
        <p:spPr bwMode="auto">
          <a:xfrm>
            <a:off x="5219700" y="5300663"/>
            <a:ext cx="11334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отдельно</a:t>
            </a:r>
          </a:p>
        </p:txBody>
      </p:sp>
      <p:sp>
        <p:nvSpPr>
          <p:cNvPr id="79886" name="Прямоугольник 11"/>
          <p:cNvSpPr>
            <a:spLocks noChangeArrowheads="1"/>
          </p:cNvSpPr>
          <p:nvPr/>
        </p:nvSpPr>
        <p:spPr bwMode="auto">
          <a:xfrm>
            <a:off x="7308850" y="1412875"/>
            <a:ext cx="7366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пакет</a:t>
            </a:r>
          </a:p>
        </p:txBody>
      </p:sp>
      <p:sp>
        <p:nvSpPr>
          <p:cNvPr id="23" name="Багетная рамка 22"/>
          <p:cNvSpPr/>
          <p:nvPr/>
        </p:nvSpPr>
        <p:spPr>
          <a:xfrm>
            <a:off x="4859338" y="1844675"/>
            <a:ext cx="1428750" cy="785813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6300788" y="2205038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652" name="Прямоугольник 12"/>
          <p:cNvSpPr>
            <a:spLocks noChangeArrowheads="1"/>
          </p:cNvSpPr>
          <p:nvPr/>
        </p:nvSpPr>
        <p:spPr bwMode="auto">
          <a:xfrm>
            <a:off x="6786563" y="1916113"/>
            <a:ext cx="1962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+mn-cs"/>
              </a:rPr>
              <a:t>КИМ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использованные, </a:t>
            </a:r>
          </a:p>
        </p:txBody>
      </p:sp>
      <p:pic>
        <p:nvPicPr>
          <p:cNvPr id="79890" name="Содержимое 7" descr="Форма 11-ППЭ_new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1500188"/>
            <a:ext cx="1555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1" name="Содержимое 7" descr="Форма 11-ППЭ_new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3143250"/>
            <a:ext cx="1555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2" name="Содержимое 7" descr="Форма 11-ППЭ_new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5072063"/>
            <a:ext cx="1555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9893" name="Rectangle 27"/>
          <p:cNvSpPr>
            <a:spLocks noChangeArrowheads="1"/>
          </p:cNvSpPr>
          <p:nvPr/>
        </p:nvSpPr>
        <p:spPr bwMode="auto">
          <a:xfrm>
            <a:off x="900113" y="6308725"/>
            <a:ext cx="8243887" cy="3397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пакетах разместить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информацию о ППЭ, экзамене, аудитории (Форма ППЭ-11)</a:t>
            </a:r>
            <a:endParaRPr lang="ru-RU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331640" y="188640"/>
            <a:ext cx="7416824" cy="9807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Формирование пакетов с экзаменационными материалами в аудитории ППЭ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V="1">
            <a:off x="6372225" y="5516563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12"/>
          <p:cNvSpPr>
            <a:spLocks noChangeArrowheads="1"/>
          </p:cNvSpPr>
          <p:nvPr/>
        </p:nvSpPr>
        <p:spPr bwMode="auto">
          <a:xfrm>
            <a:off x="6875463" y="4508500"/>
            <a:ext cx="2070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испорченные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 или дефектные  ИК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6300788" y="4868863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898" name="Прямоугольник 20"/>
          <p:cNvSpPr>
            <a:spLocks noChangeArrowheads="1"/>
          </p:cNvSpPr>
          <p:nvPr/>
        </p:nvSpPr>
        <p:spPr bwMode="auto">
          <a:xfrm>
            <a:off x="5148263" y="4652963"/>
            <a:ext cx="11334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отдельно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787900" y="4652963"/>
            <a:ext cx="2143125" cy="7143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779838" y="4652963"/>
            <a:ext cx="936625" cy="5762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089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484313"/>
            <a:ext cx="6561137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576" y="332656"/>
            <a:ext cx="8064896" cy="936104"/>
          </a:xfrm>
        </p:spPr>
        <p:txBody>
          <a:bodyPr>
            <a:normAutofit lnSpcReduction="10000"/>
          </a:bodyPr>
          <a:lstStyle/>
          <a:p>
            <a:pPr marL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Формирование пакетов с экзаменационными материалами</a:t>
            </a:r>
            <a:endParaRPr lang="ru-RU" sz="2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643192" cy="4697427"/>
          </a:xfrm>
        </p:spPr>
        <p:txBody>
          <a:bodyPr>
            <a:normAutofit/>
          </a:bodyPr>
          <a:lstStyle/>
          <a:p>
            <a:pPr marL="548640" lvl="1" indent="-237744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вкладывать в возвратные пакеты вместе с бланками ответов какие-либо другие материалы; </a:t>
            </a:r>
          </a:p>
          <a:p>
            <a:pPr marL="548640" lvl="1" indent="-237744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скреплять бланки (скрепками,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степлерами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т.п.); </a:t>
            </a:r>
          </a:p>
          <a:p>
            <a:pPr marL="548640" lvl="1" indent="-237744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менять ориентацию бланков в доставочном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спецпакете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(верх – низ, лицевая – оборотная стороны).</a:t>
            </a:r>
          </a:p>
          <a:p>
            <a:pPr marL="548640" lvl="1" indent="-237744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ВАЖНО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бланк №2 должен лежать за основным бланком №2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188640"/>
            <a:ext cx="7488832" cy="12961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 формировании пакетов с экзаменационными материалами </a:t>
            </a:r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запрещается: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1187450" y="1557338"/>
            <a:ext cx="7497763" cy="2447925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Протоколы проведения ЕГЭ в аудитории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ППЭ-12-01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 ППЭ-05-02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ППЭ-12-02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если заполнялась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188640"/>
            <a:ext cx="7488832" cy="12961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Ответстенный</a:t>
            </a:r>
            <a:r>
              <a:rPr lang="ru-RU" sz="2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организатор в аудитории сдает руководителю ППЭ заполненные формы ППЭ</a:t>
            </a:r>
            <a:endParaRPr lang="ru-RU" sz="2800" b="1" spc="50" dirty="0">
              <a:ln w="11430"/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1071546"/>
            <a:ext cx="775813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Основные нарушения процедуры проведения ЕГЭ организаторами</a:t>
            </a:r>
            <a:b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28625" y="3786188"/>
            <a:ext cx="8501063" cy="357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Выход из аудитории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428625" y="2286000"/>
            <a:ext cx="8501063" cy="428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Несоблюдение временных рамок экзамена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428625" y="1500188"/>
            <a:ext cx="8501063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5A9ED">
                  <a:gamma/>
                  <a:shade val="68627"/>
                  <a:invGamma/>
                </a:srgbClr>
              </a:gs>
              <a:gs pos="50000">
                <a:srgbClr val="65A9ED"/>
              </a:gs>
              <a:gs pos="100000">
                <a:srgbClr val="65A9ED">
                  <a:gamma/>
                  <a:shade val="68627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Отсутствие контроля за заполнением участниками регистрационных полей бланков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428625" y="2857500"/>
            <a:ext cx="8501063" cy="714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5A9ED">
                  <a:gamma/>
                  <a:shade val="68627"/>
                  <a:invGamma/>
                </a:srgbClr>
              </a:gs>
              <a:gs pos="50000">
                <a:srgbClr val="65A9ED"/>
              </a:gs>
              <a:gs pos="100000">
                <a:srgbClr val="65A9ED">
                  <a:gamma/>
                  <a:shade val="68627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Нечеткий инструктаж и недостаточная проверка правильности заполнения бланков в области замены ошибочных ответов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gray">
          <a:xfrm>
            <a:off x="428625" y="4929188"/>
            <a:ext cx="8501063" cy="357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Смешивание при упаковке бланков различных типов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428625" y="4357688"/>
            <a:ext cx="8501063" cy="357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5A9ED">
                  <a:gamma/>
                  <a:shade val="68627"/>
                  <a:invGamma/>
                </a:srgbClr>
              </a:gs>
              <a:gs pos="50000">
                <a:srgbClr val="65A9ED"/>
              </a:gs>
              <a:gs pos="100000">
                <a:srgbClr val="65A9ED">
                  <a:gamma/>
                  <a:shade val="68627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Действия, не предписанные инструкциями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>
            <a:off x="428625" y="5500688"/>
            <a:ext cx="8501063" cy="357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5A9ED">
                  <a:gamma/>
                  <a:shade val="68627"/>
                  <a:invGamma/>
                </a:srgbClr>
              </a:gs>
              <a:gs pos="50000">
                <a:srgbClr val="65A9ED"/>
              </a:gs>
              <a:gs pos="100000">
                <a:srgbClr val="65A9ED">
                  <a:gamma/>
                  <a:shade val="68627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Неправильная упаковка бланков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764704"/>
            <a:ext cx="749808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lvl="8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Надеемся на  успешное сотрудничество!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3429000"/>
            <a:ext cx="5118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Содержимое 2"/>
          <p:cNvSpPr>
            <a:spLocks/>
          </p:cNvSpPr>
          <p:nvPr/>
        </p:nvSpPr>
        <p:spPr bwMode="auto">
          <a:xfrm>
            <a:off x="1187450" y="765175"/>
            <a:ext cx="75739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dirty="0">
                <a:cs typeface="+mn-cs"/>
              </a:rPr>
              <a:t>	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G_Benguiat" pitchFamily="34" charset="0"/>
                <a:cs typeface="+mn-cs"/>
              </a:rPr>
              <a:t>Увеличилось время сдачи экзамена </a:t>
            </a:r>
            <a:r>
              <a:rPr lang="ru-RU" sz="3200" b="1" dirty="0">
                <a:solidFill>
                  <a:srgbClr val="C00000"/>
                </a:solidFill>
                <a:latin typeface="AG_Benguiat" pitchFamily="34" charset="0"/>
                <a:cs typeface="+mn-cs"/>
              </a:rPr>
              <a:t>по русскому языку: </a:t>
            </a: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800" b="1" dirty="0">
              <a:latin typeface="AG_Benguiat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ts val="2400"/>
              <a:buFont typeface="Wingdings" pitchFamily="2" charset="2"/>
              <a:buChar char="Ø"/>
              <a:defRPr/>
            </a:pPr>
            <a:r>
              <a:rPr lang="ru-RU" sz="3200" b="1" dirty="0">
                <a:latin typeface="AG_Benguiat" pitchFamily="34" charset="0"/>
                <a:cs typeface="+mn-cs"/>
              </a:rPr>
              <a:t>если раньше на этот экзамен отводилось 3 часа,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b="1" dirty="0">
                <a:latin typeface="AG_Benguiat" pitchFamily="34" charset="0"/>
                <a:cs typeface="+mn-cs"/>
              </a:rPr>
              <a:t>то в этом году хронометраж увеличился на 30 минут, и всего время сдачи экзамена составляет ровно </a:t>
            </a: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latin typeface="AG_Benguiat" pitchFamily="34" charset="0"/>
                <a:cs typeface="+mn-cs"/>
              </a:rPr>
              <a:t>3 часа 30 минут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G_Benguiat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ru-RU" sz="2800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Group 2"/>
          <p:cNvGraphicFramePr>
            <a:graphicFrameLocks noGrp="1"/>
          </p:cNvGraphicFramePr>
          <p:nvPr/>
        </p:nvGraphicFramePr>
        <p:xfrm>
          <a:off x="1403350" y="1557338"/>
          <a:ext cx="7041976" cy="4753372"/>
        </p:xfrm>
        <a:graphic>
          <a:graphicData uri="http://schemas.openxmlformats.org/drawingml/2006/table">
            <a:tbl>
              <a:tblPr/>
              <a:tblGrid>
                <a:gridCol w="3847678"/>
                <a:gridCol w="3194298"/>
              </a:tblGrid>
              <a:tr h="1751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Математика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Физика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Литература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Информатика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3 часа 55 минут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(235 минут)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4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История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Обществознание Русский язык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3,5 часа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(210 минут)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Биология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География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Химия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Иностранный язык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3 часа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(180 минут)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51483" y="266700"/>
            <a:ext cx="7498080" cy="1143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36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755650" y="908050"/>
            <a:ext cx="8178800" cy="5473700"/>
          </a:xfrm>
        </p:spPr>
        <p:txBody>
          <a:bodyPr>
            <a:no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ежегодное обучение на региональном уровне: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для администраторов ЕГЭ муниципального уровня, руководителей ППЭ и координаторов ППЭ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ежегодное обучение на муниципальном уровне: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для организаторов ППЭ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Подготовка к экзамену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4906963" y="2565400"/>
            <a:ext cx="4129087" cy="4176713"/>
          </a:xfrm>
          <a:prstGeom prst="roundRect">
            <a:avLst>
              <a:gd name="adj" fmla="val 3684"/>
            </a:avLst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67125" y="928688"/>
            <a:ext cx="2098675" cy="534987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chemeClr val="bg1"/>
                </a:solidFill>
                <a:latin typeface="Arial" charset="0"/>
                <a:cs typeface="Arial" charset="0"/>
              </a:rPr>
              <a:t>ВХОД в ППЭ</a:t>
            </a:r>
          </a:p>
        </p:txBody>
      </p:sp>
      <p:sp>
        <p:nvSpPr>
          <p:cNvPr id="23555" name="Line 64"/>
          <p:cNvSpPr>
            <a:spLocks noChangeShapeType="1"/>
          </p:cNvSpPr>
          <p:nvPr/>
        </p:nvSpPr>
        <p:spPr bwMode="auto">
          <a:xfrm>
            <a:off x="4716463" y="2439988"/>
            <a:ext cx="0" cy="43561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495925" y="2419350"/>
            <a:ext cx="2951163" cy="2984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Вспомогательная часть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11863" y="3068638"/>
            <a:ext cx="2903537" cy="900112"/>
          </a:xfrm>
          <a:prstGeom prst="roundRect">
            <a:avLst>
              <a:gd name="adj" fmla="val 11876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8" name="Picture 60" descr="правоохран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1238" y="3136900"/>
            <a:ext cx="10572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44"/>
          <p:cNvSpPr>
            <a:spLocks noChangeArrowheads="1"/>
          </p:cNvSpPr>
          <p:nvPr/>
        </p:nvSpPr>
        <p:spPr bwMode="auto">
          <a:xfrm>
            <a:off x="7207250" y="3213100"/>
            <a:ext cx="1584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/>
              <a:t>Пункт охраны правопорядка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697538" y="1543050"/>
            <a:ext cx="2903537" cy="715963"/>
          </a:xfrm>
          <a:prstGeom prst="roundRect">
            <a:avLst>
              <a:gd name="adj" fmla="val 11876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1" name="Picture 2" descr="http://it-world.itmedia.tmweb.ru/upload/blog/3b0/zapret_mobile_telephone_378x3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563" y="1657350"/>
            <a:ext cx="6762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Прямоугольник 36"/>
          <p:cNvSpPr>
            <a:spLocks noChangeArrowheads="1"/>
          </p:cNvSpPr>
          <p:nvPr/>
        </p:nvSpPr>
        <p:spPr bwMode="auto">
          <a:xfrm>
            <a:off x="6672263" y="1557338"/>
            <a:ext cx="15843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Место приёма </a:t>
            </a:r>
          </a:p>
          <a:p>
            <a:r>
              <a:rPr lang="ru-RU" sz="1400" b="1"/>
              <a:t>мобильных </a:t>
            </a:r>
          </a:p>
          <a:p>
            <a:r>
              <a:rPr lang="ru-RU" sz="1400" b="1"/>
              <a:t>телефонов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26150" y="4084638"/>
            <a:ext cx="2903538" cy="900112"/>
          </a:xfrm>
          <a:prstGeom prst="roundRect">
            <a:avLst>
              <a:gd name="adj" fmla="val 11876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4" name="Прямоугольник 49"/>
          <p:cNvSpPr>
            <a:spLocks noChangeArrowheads="1"/>
          </p:cNvSpPr>
          <p:nvPr/>
        </p:nvSpPr>
        <p:spPr bwMode="auto">
          <a:xfrm>
            <a:off x="7226300" y="4176713"/>
            <a:ext cx="1584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Помещение для уполномоченных представителей ОУ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07100" y="5121275"/>
            <a:ext cx="2905125" cy="1116013"/>
          </a:xfrm>
          <a:prstGeom prst="roundRect">
            <a:avLst>
              <a:gd name="adj" fmla="val 11876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6" name="Прямоугольник 51"/>
          <p:cNvSpPr>
            <a:spLocks noChangeArrowheads="1"/>
          </p:cNvSpPr>
          <p:nvPr/>
        </p:nvSpPr>
        <p:spPr bwMode="auto">
          <a:xfrm>
            <a:off x="7208838" y="5213350"/>
            <a:ext cx="170338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Помещение для руководителя учреждения, на базе которого создано ППЭ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187450" y="1716088"/>
            <a:ext cx="2549525" cy="555625"/>
          </a:xfrm>
          <a:prstGeom prst="roundRect">
            <a:avLst>
              <a:gd name="adj" fmla="val 11876"/>
            </a:avLst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Место регистрации </a:t>
            </a:r>
            <a:br>
              <a:rPr lang="ru-RU" sz="1400" b="1" dirty="0"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latin typeface="Arial" pitchFamily="34" charset="0"/>
                <a:cs typeface="Arial" pitchFamily="34" charset="0"/>
              </a:rPr>
              <a:t>лиц в ППЭ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3350" y="2565400"/>
            <a:ext cx="4395788" cy="4176713"/>
          </a:xfrm>
          <a:prstGeom prst="roundRect">
            <a:avLst>
              <a:gd name="adj" fmla="val 3684"/>
            </a:avLst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33388" y="2409825"/>
            <a:ext cx="3706812" cy="2984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Основная часть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55650" y="2859088"/>
            <a:ext cx="3625850" cy="641350"/>
          </a:xfrm>
          <a:prstGeom prst="roundRect">
            <a:avLst>
              <a:gd name="adj" fmla="val 11876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71" name="Прямоугольник 58"/>
          <p:cNvSpPr>
            <a:spLocks noChangeArrowheads="1"/>
          </p:cNvSpPr>
          <p:nvPr/>
        </p:nvSpPr>
        <p:spPr bwMode="auto">
          <a:xfrm>
            <a:off x="2000250" y="2911475"/>
            <a:ext cx="22844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/>
              <a:t>Помещение для руководителя ППЭ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55650" y="5084763"/>
            <a:ext cx="3627438" cy="682625"/>
          </a:xfrm>
          <a:prstGeom prst="roundRect">
            <a:avLst>
              <a:gd name="adj" fmla="val 11876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73" name="Прямоугольник 60"/>
          <p:cNvSpPr>
            <a:spLocks noChangeArrowheads="1"/>
          </p:cNvSpPr>
          <p:nvPr/>
        </p:nvSpPr>
        <p:spPr bwMode="auto">
          <a:xfrm>
            <a:off x="2051050" y="5157788"/>
            <a:ext cx="2166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Помещение для медицинского работника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55650" y="4365625"/>
            <a:ext cx="3625850" cy="646113"/>
          </a:xfrm>
          <a:prstGeom prst="roundRect">
            <a:avLst>
              <a:gd name="adj" fmla="val 11876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75" name="Прямоугольник 62"/>
          <p:cNvSpPr>
            <a:spLocks noChangeArrowheads="1"/>
          </p:cNvSpPr>
          <p:nvPr/>
        </p:nvSpPr>
        <p:spPr bwMode="auto">
          <a:xfrm>
            <a:off x="1979613" y="4365625"/>
            <a:ext cx="2281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Помещение для проведения инструктажа с организаторами ППЭ</a:t>
            </a:r>
          </a:p>
        </p:txBody>
      </p:sp>
      <p:sp>
        <p:nvSpPr>
          <p:cNvPr id="46" name="Стрелка вниз 45"/>
          <p:cNvSpPr/>
          <p:nvPr/>
        </p:nvSpPr>
        <p:spPr>
          <a:xfrm>
            <a:off x="4392613" y="1633538"/>
            <a:ext cx="677862" cy="619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77" name="Picture 59" descr="мед кабине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5157788"/>
            <a:ext cx="727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755650" y="3500438"/>
            <a:ext cx="3625850" cy="757237"/>
          </a:xfrm>
          <a:prstGeom prst="roundRect">
            <a:avLst>
              <a:gd name="adj" fmla="val 11876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79" name="Прямоугольник 67"/>
          <p:cNvSpPr>
            <a:spLocks noChangeArrowheads="1"/>
          </p:cNvSpPr>
          <p:nvPr/>
        </p:nvSpPr>
        <p:spPr bwMode="auto">
          <a:xfrm>
            <a:off x="1979613" y="3644900"/>
            <a:ext cx="2281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Экзаменационные</a:t>
            </a:r>
          </a:p>
          <a:p>
            <a:r>
              <a:rPr lang="ru-RU" sz="1200" b="1"/>
              <a:t>аудитории</a:t>
            </a:r>
          </a:p>
        </p:txBody>
      </p:sp>
      <p:pic>
        <p:nvPicPr>
          <p:cNvPr id="23580" name="Picture 6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3644900"/>
            <a:ext cx="7270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Скругленный прямоугольник 68"/>
          <p:cNvSpPr/>
          <p:nvPr/>
        </p:nvSpPr>
        <p:spPr>
          <a:xfrm>
            <a:off x="755650" y="5840413"/>
            <a:ext cx="3625850" cy="757237"/>
          </a:xfrm>
          <a:prstGeom prst="roundRect">
            <a:avLst>
              <a:gd name="adj" fmla="val 11876"/>
            </a:avLst>
          </a:prstGeom>
          <a:solidFill>
            <a:schemeClr val="accent1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82" name="Прямоугольник 69"/>
          <p:cNvSpPr>
            <a:spLocks noChangeArrowheads="1"/>
          </p:cNvSpPr>
          <p:nvPr/>
        </p:nvSpPr>
        <p:spPr bwMode="auto">
          <a:xfrm>
            <a:off x="2001838" y="6021388"/>
            <a:ext cx="2282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Помещение для личных вещей организаторов ППЭ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>
            <a:off x="539750" y="2714625"/>
            <a:ext cx="0" cy="345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57" idx="1"/>
          </p:cNvCxnSpPr>
          <p:nvPr/>
        </p:nvCxnSpPr>
        <p:spPr>
          <a:xfrm>
            <a:off x="539750" y="3179763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52450" y="3852863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539750" y="4545013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39750" y="5387975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49275" y="616585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791200" y="572135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5810250" y="454660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807075" y="3519488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5783263" y="2714625"/>
            <a:ext cx="7937" cy="300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D:\Doc\Мероприятия\2013-03-24 Межрегиональное совещание по ЕГЭ\Доклад\Картинки\9915119-mobile-phone-sign[1]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5916252" y="1537112"/>
            <a:ext cx="703823" cy="703823"/>
          </a:xfrm>
          <a:prstGeom prst="ellipse">
            <a:avLst/>
          </a:prstGeom>
          <a:ln>
            <a:noFill/>
          </a:ln>
          <a:effectLst>
            <a:softEdge rad="50800"/>
          </a:effectLst>
          <a:extLst/>
        </p:spPr>
      </p:pic>
      <p:pic>
        <p:nvPicPr>
          <p:cNvPr id="23594" name="Picture 7" descr="D:\Doc\Мероприятия\2013-03-24 Межрегиональное совещание по ЕГЭ\Доклад\Картинки\Кабинет директор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1238" y="5280025"/>
            <a:ext cx="10572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5" name="Picture 9" descr="http://house-project.od.ua/photo/news/news1_56_913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00113" y="5949950"/>
            <a:ext cx="727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6" name="Picture 10" descr="D:\Doc\Мероприятия\2013-03-24 Межрегиональное совещание по ЕГЭ\Доклад\Картинки\4[1]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0113" y="2911475"/>
            <a:ext cx="7270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7" name="Picture 11" descr="D:\Doc\Мероприятия\2013-03-24 Межрегиональное совещание по ЕГЭ\Доклад\Картинки\IMG_5201[1]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91238" y="4159250"/>
            <a:ext cx="10572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8" name="Picture 2"/>
          <p:cNvPicPr>
            <a:picLocks noChangeAspect="1" noChangeArrowheads="1"/>
          </p:cNvPicPr>
          <p:nvPr/>
        </p:nvPicPr>
        <p:blipFill>
          <a:blip r:embed="rId11"/>
          <a:srcRect r="37297" b="1445"/>
          <a:stretch>
            <a:fillRect/>
          </a:stretch>
        </p:blipFill>
        <p:spPr bwMode="auto">
          <a:xfrm>
            <a:off x="827088" y="4365625"/>
            <a:ext cx="7921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Заголовок 4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70609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Схема формирования ППЭ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11656</TotalTime>
  <Words>2858</Words>
  <Application>Microsoft Office PowerPoint</Application>
  <PresentationFormat>Экран (4:3)</PresentationFormat>
  <Paragraphs>308</Paragraphs>
  <Slides>56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8" baseType="lpstr">
      <vt:lpstr>Arial</vt:lpstr>
      <vt:lpstr>Corbel</vt:lpstr>
      <vt:lpstr>Wingdings 2</vt:lpstr>
      <vt:lpstr>Verdana</vt:lpstr>
      <vt:lpstr>Calibri</vt:lpstr>
      <vt:lpstr>Gill Sans MT</vt:lpstr>
      <vt:lpstr>Cambria</vt:lpstr>
      <vt:lpstr>Times New Roman</vt:lpstr>
      <vt:lpstr>Wingdings</vt:lpstr>
      <vt:lpstr>AG_Benguiat</vt:lpstr>
      <vt:lpstr>Солнцестояние</vt:lpstr>
      <vt:lpstr>PHOTO-PAINT</vt:lpstr>
      <vt:lpstr>ОРГАНИЗАЦИЯ ПРОВЕДЕНИЯ ЕДИНОГО ГОСУДАРСТВЕННОГО ЭКЗАМЕНА</vt:lpstr>
      <vt:lpstr>Нормативная база</vt:lpstr>
      <vt:lpstr>Нормативная база</vt:lpstr>
      <vt:lpstr>Минимальное количество баллов  по ЕГЭ на 2013 год</vt:lpstr>
      <vt:lpstr>Слайд 5</vt:lpstr>
      <vt:lpstr>Слайд 6</vt:lpstr>
      <vt:lpstr>Продолжительность экзамена</vt:lpstr>
      <vt:lpstr>Подготовка к экзамену</vt:lpstr>
      <vt:lpstr>Схема формирования ППЭ</vt:lpstr>
      <vt:lpstr>Слайд 10</vt:lpstr>
      <vt:lpstr>Подготовка аудиторий ППЭ за 1 день до экзамена  (в каждой аудитории допускается размещать не более 15 выпускников (поступающих)</vt:lpstr>
      <vt:lpstr>Время прихода в ППЭ</vt:lpstr>
      <vt:lpstr>Инструктаж</vt:lpstr>
      <vt:lpstr>Организаторы</vt:lpstr>
      <vt:lpstr>Организаторы на входе ППЭ</vt:lpstr>
      <vt:lpstr>Организаторы на этажах</vt:lpstr>
      <vt:lpstr>Организаторы в аудиториях</vt:lpstr>
      <vt:lpstr>Организаторы в аудиториях</vt:lpstr>
      <vt:lpstr>Организаторы в аудиториях</vt:lpstr>
      <vt:lpstr>Получение у руководителя ППЭ экзаменационных материалов</vt:lpstr>
      <vt:lpstr>Слайд 21</vt:lpstr>
      <vt:lpstr>Слайд 22</vt:lpstr>
      <vt:lpstr>Слайд 23</vt:lpstr>
      <vt:lpstr>Слайд 24</vt:lpstr>
      <vt:lpstr>Слайд 25</vt:lpstr>
      <vt:lpstr>Форма ППЭ-05-02</vt:lpstr>
      <vt:lpstr>Форма ППЭ-12-02</vt:lpstr>
      <vt:lpstr>Слайд 28</vt:lpstr>
      <vt:lpstr>Слайд 29</vt:lpstr>
      <vt:lpstr>Слайд 30</vt:lpstr>
      <vt:lpstr>Слайд 31</vt:lpstr>
      <vt:lpstr>Индивидуальный комплект</vt:lpstr>
      <vt:lpstr>Содержание индивидуального комплекта</vt:lpstr>
      <vt:lpstr>Слайд 34</vt:lpstr>
      <vt:lpstr>Замена индивидуального комплекта</vt:lpstr>
      <vt:lpstr>Замена индивидуального комплекта</vt:lpstr>
      <vt:lpstr>Замена индивидуального комплекта</vt:lpstr>
      <vt:lpstr>Слайд 38</vt:lpstr>
      <vt:lpstr>Слайд 39</vt:lpstr>
      <vt:lpstr>Слайд 40</vt:lpstr>
      <vt:lpstr>Форма ППЭ-05-02</vt:lpstr>
      <vt:lpstr>Форма ППЭ-05-02</vt:lpstr>
      <vt:lpstr>Слайд 43</vt:lpstr>
      <vt:lpstr>Случай нарушения порядка проведения ЕГЭ выпускником (поступающим)</vt:lpstr>
      <vt:lpstr>Акт об удалении выпускника (поступающего) из пункта проведения ЕГЭ</vt:lpstr>
      <vt:lpstr>Слайд 46</vt:lpstr>
      <vt:lpstr>Проведение ЕГЭ по иностранным языкам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Сергей</cp:lastModifiedBy>
  <cp:revision>607</cp:revision>
  <dcterms:created xsi:type="dcterms:W3CDTF">2010-03-02T09:36:00Z</dcterms:created>
  <dcterms:modified xsi:type="dcterms:W3CDTF">2013-04-26T15:26:15Z</dcterms:modified>
</cp:coreProperties>
</file>