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  <p:sldMasterId id="2147484286" r:id="rId2"/>
  </p:sldMasterIdLst>
  <p:sldIdLst>
    <p:sldId id="279" r:id="rId3"/>
    <p:sldId id="317" r:id="rId4"/>
    <p:sldId id="295" r:id="rId5"/>
    <p:sldId id="323" r:id="rId6"/>
    <p:sldId id="322" r:id="rId7"/>
    <p:sldId id="347" r:id="rId8"/>
    <p:sldId id="334" r:id="rId9"/>
    <p:sldId id="301" r:id="rId10"/>
    <p:sldId id="300" r:id="rId11"/>
    <p:sldId id="310" r:id="rId12"/>
    <p:sldId id="335" r:id="rId13"/>
    <p:sldId id="306" r:id="rId14"/>
    <p:sldId id="302" r:id="rId15"/>
    <p:sldId id="311" r:id="rId16"/>
    <p:sldId id="336" r:id="rId17"/>
    <p:sldId id="307" r:id="rId18"/>
    <p:sldId id="303" r:id="rId19"/>
    <p:sldId id="349" r:id="rId20"/>
    <p:sldId id="312" r:id="rId21"/>
    <p:sldId id="337" r:id="rId22"/>
    <p:sldId id="308" r:id="rId23"/>
    <p:sldId id="304" r:id="rId24"/>
    <p:sldId id="350" r:id="rId25"/>
    <p:sldId id="313" r:id="rId26"/>
    <p:sldId id="315" r:id="rId27"/>
    <p:sldId id="283" r:id="rId28"/>
    <p:sldId id="328" r:id="rId29"/>
    <p:sldId id="284" r:id="rId30"/>
    <p:sldId id="288" r:id="rId31"/>
    <p:sldId id="289" r:id="rId32"/>
    <p:sldId id="333" r:id="rId33"/>
    <p:sldId id="332" r:id="rId34"/>
    <p:sldId id="345" r:id="rId35"/>
    <p:sldId id="348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00"/>
    <a:srgbClr val="FBABE0"/>
    <a:srgbClr val="CE942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12" autoAdjust="0"/>
  </p:normalViewPr>
  <p:slideViewPr>
    <p:cSldViewPr>
      <p:cViewPr>
        <p:scale>
          <a:sx n="60" d="100"/>
          <a:sy n="60" d="100"/>
        </p:scale>
        <p:origin x="-1164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jpe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5.jpe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5.jpe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5.jpe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5.jpe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5.jpe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5.jpe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259013"/>
            <a:ext cx="9142413" cy="4597400"/>
            <a:chOff x="0" y="1423"/>
            <a:chExt cx="5759" cy="2896"/>
          </a:xfrm>
        </p:grpSpPr>
        <p:pic>
          <p:nvPicPr>
            <p:cNvPr id="5" name="Picture 3"/>
            <p:cNvPicPr>
              <a:picLocks noChangeArrowheads="1"/>
            </p:cNvPicPr>
            <p:nvPr/>
          </p:nvPicPr>
          <p:blipFill>
            <a:blip r:embed="rId2"/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0" y="3378"/>
              <a:ext cx="2509" cy="196"/>
            </a:xfrm>
            <a:custGeom>
              <a:avLst/>
              <a:gdLst/>
              <a:ahLst/>
              <a:cxnLst>
                <a:cxn ang="0">
                  <a:pos x="39" y="61"/>
                </a:cxn>
                <a:cxn ang="0">
                  <a:pos x="104" y="28"/>
                </a:cxn>
                <a:cxn ang="0">
                  <a:pos x="182" y="13"/>
                </a:cxn>
                <a:cxn ang="0">
                  <a:pos x="281" y="13"/>
                </a:cxn>
                <a:cxn ang="0">
                  <a:pos x="357" y="34"/>
                </a:cxn>
                <a:cxn ang="0">
                  <a:pos x="440" y="85"/>
                </a:cxn>
                <a:cxn ang="0">
                  <a:pos x="509" y="129"/>
                </a:cxn>
                <a:cxn ang="0">
                  <a:pos x="626" y="148"/>
                </a:cxn>
                <a:cxn ang="0">
                  <a:pos x="728" y="135"/>
                </a:cxn>
                <a:cxn ang="0">
                  <a:pos x="806" y="93"/>
                </a:cxn>
                <a:cxn ang="0">
                  <a:pos x="899" y="36"/>
                </a:cxn>
                <a:cxn ang="0">
                  <a:pos x="998" y="4"/>
                </a:cxn>
                <a:cxn ang="0">
                  <a:pos x="1119" y="6"/>
                </a:cxn>
                <a:cxn ang="0">
                  <a:pos x="1214" y="39"/>
                </a:cxn>
                <a:cxn ang="0">
                  <a:pos x="1308" y="102"/>
                </a:cxn>
                <a:cxn ang="0">
                  <a:pos x="1403" y="133"/>
                </a:cxn>
                <a:cxn ang="0">
                  <a:pos x="1514" y="133"/>
                </a:cxn>
                <a:cxn ang="0">
                  <a:pos x="1593" y="111"/>
                </a:cxn>
                <a:cxn ang="0">
                  <a:pos x="1668" y="61"/>
                </a:cxn>
                <a:cxn ang="0">
                  <a:pos x="1754" y="18"/>
                </a:cxn>
                <a:cxn ang="0">
                  <a:pos x="1844" y="1"/>
                </a:cxn>
                <a:cxn ang="0">
                  <a:pos x="1958" y="4"/>
                </a:cxn>
                <a:cxn ang="0">
                  <a:pos x="2039" y="33"/>
                </a:cxn>
                <a:cxn ang="0">
                  <a:pos x="2118" y="88"/>
                </a:cxn>
                <a:cxn ang="0">
                  <a:pos x="2192" y="124"/>
                </a:cxn>
                <a:cxn ang="0">
                  <a:pos x="2303" y="138"/>
                </a:cxn>
                <a:cxn ang="0">
                  <a:pos x="2412" y="106"/>
                </a:cxn>
                <a:cxn ang="0">
                  <a:pos x="2463" y="66"/>
                </a:cxn>
                <a:cxn ang="0">
                  <a:pos x="2489" y="61"/>
                </a:cxn>
                <a:cxn ang="0">
                  <a:pos x="2507" y="76"/>
                </a:cxn>
                <a:cxn ang="0">
                  <a:pos x="2508" y="96"/>
                </a:cxn>
                <a:cxn ang="0">
                  <a:pos x="2490" y="118"/>
                </a:cxn>
                <a:cxn ang="0">
                  <a:pos x="2429" y="160"/>
                </a:cxn>
                <a:cxn ang="0">
                  <a:pos x="2352" y="183"/>
                </a:cxn>
                <a:cxn ang="0">
                  <a:pos x="2238" y="184"/>
                </a:cxn>
                <a:cxn ang="0">
                  <a:pos x="2156" y="172"/>
                </a:cxn>
                <a:cxn ang="0">
                  <a:pos x="2076" y="133"/>
                </a:cxn>
                <a:cxn ang="0">
                  <a:pos x="2018" y="87"/>
                </a:cxn>
                <a:cxn ang="0">
                  <a:pos x="1934" y="55"/>
                </a:cxn>
                <a:cxn ang="0">
                  <a:pos x="1836" y="49"/>
                </a:cxn>
                <a:cxn ang="0">
                  <a:pos x="1743" y="79"/>
                </a:cxn>
                <a:cxn ang="0">
                  <a:pos x="1677" y="118"/>
                </a:cxn>
                <a:cxn ang="0">
                  <a:pos x="1586" y="165"/>
                </a:cxn>
                <a:cxn ang="0">
                  <a:pos x="1475" y="186"/>
                </a:cxn>
                <a:cxn ang="0">
                  <a:pos x="1377" y="180"/>
                </a:cxn>
                <a:cxn ang="0">
                  <a:pos x="1269" y="136"/>
                </a:cxn>
                <a:cxn ang="0">
                  <a:pos x="1197" y="84"/>
                </a:cxn>
                <a:cxn ang="0">
                  <a:pos x="1128" y="55"/>
                </a:cxn>
                <a:cxn ang="0">
                  <a:pos x="1020" y="49"/>
                </a:cxn>
                <a:cxn ang="0">
                  <a:pos x="914" y="78"/>
                </a:cxn>
                <a:cxn ang="0">
                  <a:pos x="831" y="135"/>
                </a:cxn>
                <a:cxn ang="0">
                  <a:pos x="713" y="187"/>
                </a:cxn>
                <a:cxn ang="0">
                  <a:pos x="600" y="195"/>
                </a:cxn>
                <a:cxn ang="0">
                  <a:pos x="494" y="175"/>
                </a:cxn>
                <a:cxn ang="0">
                  <a:pos x="408" y="123"/>
                </a:cxn>
                <a:cxn ang="0">
                  <a:pos x="338" y="79"/>
                </a:cxn>
                <a:cxn ang="0">
                  <a:pos x="251" y="60"/>
                </a:cxn>
                <a:cxn ang="0">
                  <a:pos x="144" y="67"/>
                </a:cxn>
                <a:cxn ang="0">
                  <a:pos x="56" y="108"/>
                </a:cxn>
                <a:cxn ang="0">
                  <a:pos x="5" y="93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7" name="Picture 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196"/>
              <a:ext cx="276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b"/>
          <a:lstStyle>
            <a:lvl1pPr>
              <a:defRPr>
                <a:latin typeface="Arial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5D111EA-9EFC-4FC7-8EA4-F14766A6F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891EA-EC4C-4637-8792-1B365D3774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DD792-D069-4521-A742-C097EF44D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1D5C-48D6-453D-83FB-1618C36676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8823-BA79-4AA7-8EB3-3E7087CBF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B703D-2B32-4171-AA7D-59893F09C4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6FEEA-6D8A-497F-863A-C7FF1153F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75871-626B-4D0F-A0C9-F972C73B7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9CFB9-F1FC-4964-B9D4-8D504F4A3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53B51-9412-4DED-866F-8B1A7B0D9B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FCF51-E1A0-4CFC-9715-7E1100C64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2181F-01DD-450B-B6B4-33C591172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AD8E6-8216-42C0-940D-70A22FD64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3B106-89B5-4B76-8586-9DA596538B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25FB4-B4C1-4D42-B59A-793D9E3280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5D2EE-588A-4D3A-BE27-BBD29BCBB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A6F41-F3F9-45A2-A933-D42E78899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8FCD2-5494-410B-84B8-8B20856B4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7EE4F-A5DA-4DA9-B58C-6449543A7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62CB3-BE75-449F-A53A-0A480E9A28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7A762-6833-461B-ADFF-A6CEF8DAE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6D1E4-EB83-4521-86A0-AF2C20DB0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BBE9B-E589-4F54-BC77-39FC8BD8B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F3C67-298B-438C-BFC3-DBBC79D2D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03295-4F7A-4D8A-9C29-3889E2A955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43480-452F-41C4-9563-BD610D6BC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6B36A-AF06-4184-908E-6549F8BF32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A7-19E3-41E0-94CD-AAE7754BF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1581150"/>
            <a:ext cx="9142413" cy="5275263"/>
            <a:chOff x="0" y="996"/>
            <a:chExt cx="5759" cy="3323"/>
          </a:xfrm>
        </p:grpSpPr>
        <p:pic>
          <p:nvPicPr>
            <p:cNvPr id="8200" name="Picture 3"/>
            <p:cNvPicPr>
              <a:picLocks noChangeArrowheads="1"/>
            </p:cNvPicPr>
            <p:nvPr/>
          </p:nvPicPr>
          <p:blipFill>
            <a:blip r:embed="rId16"/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Freeform 4"/>
            <p:cNvSpPr>
              <a:spLocks/>
            </p:cNvSpPr>
            <p:nvPr/>
          </p:nvSpPr>
          <p:spPr bwMode="auto">
            <a:xfrm>
              <a:off x="0" y="3522"/>
              <a:ext cx="2509" cy="196"/>
            </a:xfrm>
            <a:custGeom>
              <a:avLst/>
              <a:gdLst/>
              <a:ahLst/>
              <a:cxnLst>
                <a:cxn ang="0">
                  <a:pos x="39" y="61"/>
                </a:cxn>
                <a:cxn ang="0">
                  <a:pos x="104" y="28"/>
                </a:cxn>
                <a:cxn ang="0">
                  <a:pos x="182" y="13"/>
                </a:cxn>
                <a:cxn ang="0">
                  <a:pos x="281" y="13"/>
                </a:cxn>
                <a:cxn ang="0">
                  <a:pos x="357" y="34"/>
                </a:cxn>
                <a:cxn ang="0">
                  <a:pos x="440" y="85"/>
                </a:cxn>
                <a:cxn ang="0">
                  <a:pos x="509" y="129"/>
                </a:cxn>
                <a:cxn ang="0">
                  <a:pos x="626" y="148"/>
                </a:cxn>
                <a:cxn ang="0">
                  <a:pos x="728" y="135"/>
                </a:cxn>
                <a:cxn ang="0">
                  <a:pos x="806" y="93"/>
                </a:cxn>
                <a:cxn ang="0">
                  <a:pos x="899" y="36"/>
                </a:cxn>
                <a:cxn ang="0">
                  <a:pos x="998" y="4"/>
                </a:cxn>
                <a:cxn ang="0">
                  <a:pos x="1119" y="6"/>
                </a:cxn>
                <a:cxn ang="0">
                  <a:pos x="1214" y="39"/>
                </a:cxn>
                <a:cxn ang="0">
                  <a:pos x="1308" y="102"/>
                </a:cxn>
                <a:cxn ang="0">
                  <a:pos x="1403" y="133"/>
                </a:cxn>
                <a:cxn ang="0">
                  <a:pos x="1514" y="133"/>
                </a:cxn>
                <a:cxn ang="0">
                  <a:pos x="1593" y="111"/>
                </a:cxn>
                <a:cxn ang="0">
                  <a:pos x="1668" y="61"/>
                </a:cxn>
                <a:cxn ang="0">
                  <a:pos x="1754" y="18"/>
                </a:cxn>
                <a:cxn ang="0">
                  <a:pos x="1844" y="1"/>
                </a:cxn>
                <a:cxn ang="0">
                  <a:pos x="1958" y="4"/>
                </a:cxn>
                <a:cxn ang="0">
                  <a:pos x="2039" y="33"/>
                </a:cxn>
                <a:cxn ang="0">
                  <a:pos x="2118" y="88"/>
                </a:cxn>
                <a:cxn ang="0">
                  <a:pos x="2192" y="124"/>
                </a:cxn>
                <a:cxn ang="0">
                  <a:pos x="2303" y="138"/>
                </a:cxn>
                <a:cxn ang="0">
                  <a:pos x="2412" y="106"/>
                </a:cxn>
                <a:cxn ang="0">
                  <a:pos x="2463" y="66"/>
                </a:cxn>
                <a:cxn ang="0">
                  <a:pos x="2489" y="61"/>
                </a:cxn>
                <a:cxn ang="0">
                  <a:pos x="2507" y="76"/>
                </a:cxn>
                <a:cxn ang="0">
                  <a:pos x="2508" y="96"/>
                </a:cxn>
                <a:cxn ang="0">
                  <a:pos x="2490" y="118"/>
                </a:cxn>
                <a:cxn ang="0">
                  <a:pos x="2429" y="160"/>
                </a:cxn>
                <a:cxn ang="0">
                  <a:pos x="2352" y="183"/>
                </a:cxn>
                <a:cxn ang="0">
                  <a:pos x="2238" y="184"/>
                </a:cxn>
                <a:cxn ang="0">
                  <a:pos x="2156" y="172"/>
                </a:cxn>
                <a:cxn ang="0">
                  <a:pos x="2076" y="133"/>
                </a:cxn>
                <a:cxn ang="0">
                  <a:pos x="2018" y="87"/>
                </a:cxn>
                <a:cxn ang="0">
                  <a:pos x="1934" y="55"/>
                </a:cxn>
                <a:cxn ang="0">
                  <a:pos x="1836" y="49"/>
                </a:cxn>
                <a:cxn ang="0">
                  <a:pos x="1743" y="79"/>
                </a:cxn>
                <a:cxn ang="0">
                  <a:pos x="1677" y="118"/>
                </a:cxn>
                <a:cxn ang="0">
                  <a:pos x="1586" y="165"/>
                </a:cxn>
                <a:cxn ang="0">
                  <a:pos x="1475" y="186"/>
                </a:cxn>
                <a:cxn ang="0">
                  <a:pos x="1377" y="180"/>
                </a:cxn>
                <a:cxn ang="0">
                  <a:pos x="1269" y="136"/>
                </a:cxn>
                <a:cxn ang="0">
                  <a:pos x="1197" y="84"/>
                </a:cxn>
                <a:cxn ang="0">
                  <a:pos x="1128" y="55"/>
                </a:cxn>
                <a:cxn ang="0">
                  <a:pos x="1020" y="49"/>
                </a:cxn>
                <a:cxn ang="0">
                  <a:pos x="914" y="78"/>
                </a:cxn>
                <a:cxn ang="0">
                  <a:pos x="831" y="135"/>
                </a:cxn>
                <a:cxn ang="0">
                  <a:pos x="713" y="187"/>
                </a:cxn>
                <a:cxn ang="0">
                  <a:pos x="600" y="195"/>
                </a:cxn>
                <a:cxn ang="0">
                  <a:pos x="494" y="175"/>
                </a:cxn>
                <a:cxn ang="0">
                  <a:pos x="408" y="123"/>
                </a:cxn>
                <a:cxn ang="0">
                  <a:pos x="338" y="79"/>
                </a:cxn>
                <a:cxn ang="0">
                  <a:pos x="251" y="60"/>
                </a:cxn>
                <a:cxn ang="0">
                  <a:pos x="144" y="67"/>
                </a:cxn>
                <a:cxn ang="0">
                  <a:pos x="56" y="108"/>
                </a:cxn>
                <a:cxn ang="0">
                  <a:pos x="5" y="93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8202" name="Picture 5"/>
            <p:cNvPicPr>
              <a:picLocks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0" y="996"/>
              <a:ext cx="276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F2184631-6E6E-4E1A-A904-029E080F9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  <p:sldLayoutId id="2147484392" r:id="rId10"/>
    <p:sldLayoutId id="2147484393" r:id="rId11"/>
    <p:sldLayoutId id="2147484404" r:id="rId12"/>
    <p:sldLayoutId id="2147484405" r:id="rId13"/>
    <p:sldLayoutId id="2147484394" r:id="rId14"/>
  </p:sldLayoutIdLst>
  <p:transition spd="slow" advClick="0" advTm="12000">
    <p:strips dir="l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220B115-D2B4-42C7-9617-10BAB041F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6" r:id="rId1"/>
    <p:sldLayoutId id="2147484395" r:id="rId2"/>
    <p:sldLayoutId id="2147484407" r:id="rId3"/>
    <p:sldLayoutId id="2147484396" r:id="rId4"/>
    <p:sldLayoutId id="2147484408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  <p:sldLayoutId id="2147484409" r:id="rId12"/>
    <p:sldLayoutId id="2147484410" r:id="rId13"/>
    <p:sldLayoutId id="2147484411" r:id="rId14"/>
  </p:sldLayoutIdLst>
  <p:transition spd="slow">
    <p:strips dir="l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7929562" cy="4572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tx1"/>
                </a:solidFill>
              </a:rPr>
              <a:t>Анализ успеваемости</a:t>
            </a:r>
            <a:br>
              <a:rPr lang="ru-RU" b="1" smtClean="0">
                <a:solidFill>
                  <a:schemeClr val="tx1"/>
                </a:solidFill>
              </a:rPr>
            </a:br>
            <a:r>
              <a:rPr lang="ru-RU" b="1" smtClean="0">
                <a:solidFill>
                  <a:schemeClr val="tx1"/>
                </a:solidFill>
              </a:rPr>
              <a:t/>
            </a:r>
            <a:br>
              <a:rPr lang="ru-RU" b="1" smtClean="0">
                <a:solidFill>
                  <a:schemeClr val="tx1"/>
                </a:solidFill>
              </a:rPr>
            </a:br>
            <a:r>
              <a:rPr lang="ru-RU" b="1" smtClean="0">
                <a:solidFill>
                  <a:schemeClr val="tx1"/>
                </a:solidFill>
              </a:rPr>
              <a:t> и качества образовательного процесса в 5-9 классах </a:t>
            </a:r>
            <a:br>
              <a:rPr lang="ru-RU" b="1" smtClean="0">
                <a:solidFill>
                  <a:schemeClr val="tx1"/>
                </a:solidFill>
              </a:rPr>
            </a:br>
            <a:r>
              <a:rPr lang="ru-RU" b="1" smtClean="0">
                <a:solidFill>
                  <a:schemeClr val="tx1"/>
                </a:solidFill>
              </a:rPr>
              <a:t>по итогам </a:t>
            </a:r>
            <a:br>
              <a:rPr lang="ru-RU" b="1" smtClean="0">
                <a:solidFill>
                  <a:schemeClr val="tx1"/>
                </a:solidFill>
              </a:rPr>
            </a:br>
            <a:r>
              <a:rPr lang="ru-RU" b="1" smtClean="0">
                <a:solidFill>
                  <a:schemeClr val="tx1"/>
                </a:solidFill>
              </a:rPr>
              <a:t>I четверти и </a:t>
            </a:r>
            <a:br>
              <a:rPr lang="ru-RU" b="1" smtClean="0">
                <a:solidFill>
                  <a:schemeClr val="tx1"/>
                </a:solidFill>
              </a:rPr>
            </a:br>
            <a:r>
              <a:rPr lang="ru-RU" b="1" smtClean="0">
                <a:solidFill>
                  <a:schemeClr val="tx1"/>
                </a:solidFill>
              </a:rPr>
              <a:t>2013-2014 уч.года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8415338" cy="1143000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chemeClr val="tx1"/>
                </a:solidFill>
              </a:rPr>
              <a:t>Мониторинг качества обученности по результатам </a:t>
            </a:r>
            <a:br>
              <a:rPr lang="ru-RU" sz="2400" b="1" i="1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1 четверти  2013-2014 уч.года в 6-х классах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7" descr="Пергамент"/>
          <p:cNvGraphicFramePr>
            <a:graphicFrameLocks noChangeAspect="1"/>
          </p:cNvGraphicFramePr>
          <p:nvPr/>
        </p:nvGraphicFramePr>
        <p:xfrm>
          <a:off x="500063" y="2143125"/>
          <a:ext cx="8143875" cy="3929063"/>
        </p:xfrm>
        <a:graphic>
          <a:graphicData uri="http://schemas.openxmlformats.org/presentationml/2006/ole">
            <p:oleObj spid="_x0000_s2050" name="Диаграмма" r:id="rId3" imgW="6095963" imgH="4067251" progId="MSGraph.Chart.8">
              <p:embed followColorScheme="full"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одзаголовок 6"/>
          <p:cNvSpPr>
            <a:spLocks noGrp="1"/>
          </p:cNvSpPr>
          <p:nvPr>
            <p:ph type="subTitle" sz="quarter" idx="1"/>
          </p:nvPr>
        </p:nvSpPr>
        <p:spPr>
          <a:xfrm>
            <a:off x="785813" y="214313"/>
            <a:ext cx="7643812" cy="785812"/>
          </a:xfrm>
        </p:spPr>
        <p:txBody>
          <a:bodyPr/>
          <a:lstStyle/>
          <a:p>
            <a:pPr eaLnBrk="1" hangingPunct="1"/>
            <a:r>
              <a:rPr lang="ru-RU" sz="2400" smtClean="0"/>
              <a:t>Итоги успеваемости по 7-м классам</a:t>
            </a:r>
          </a:p>
        </p:txBody>
      </p:sp>
      <p:graphicFrame>
        <p:nvGraphicFramePr>
          <p:cNvPr id="60509" name="Group 93"/>
          <p:cNvGraphicFramePr>
            <a:graphicFrameLocks noGrp="1"/>
          </p:cNvGraphicFramePr>
          <p:nvPr/>
        </p:nvGraphicFramePr>
        <p:xfrm>
          <a:off x="357188" y="928688"/>
          <a:ext cx="8358187" cy="5556250"/>
        </p:xfrm>
        <a:graphic>
          <a:graphicData uri="http://schemas.openxmlformats.org/drawingml/2006/table">
            <a:tbl>
              <a:tblPr/>
              <a:tblGrid>
                <a:gridCol w="953137"/>
                <a:gridCol w="718512"/>
                <a:gridCol w="835825"/>
                <a:gridCol w="835823"/>
                <a:gridCol w="835825"/>
                <a:gridCol w="733198"/>
                <a:gridCol w="806500"/>
                <a:gridCol w="967774"/>
                <a:gridCol w="814396"/>
                <a:gridCol w="857255"/>
              </a:tblGrid>
              <a:tr h="64294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нач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.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 конец четв.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Отличник.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одн. «4»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одн. «3»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Неуспевают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% успевающ.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%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кчества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1четв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2012-2013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уч.год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7-а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7-б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30</a:t>
                      </a:r>
                      <a:endParaRPr lang="ru-RU" sz="2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30</a:t>
                      </a:r>
                      <a:endParaRPr lang="ru-RU" sz="2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7-в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7-г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90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82" name="Group 82"/>
          <p:cNvGraphicFramePr>
            <a:graphicFrameLocks noGrp="1"/>
          </p:cNvGraphicFramePr>
          <p:nvPr/>
        </p:nvGraphicFramePr>
        <p:xfrm>
          <a:off x="285750" y="785813"/>
          <a:ext cx="8429625" cy="5578475"/>
        </p:xfrm>
        <a:graphic>
          <a:graphicData uri="http://schemas.openxmlformats.org/drawingml/2006/table">
            <a:tbl>
              <a:tblPr/>
              <a:tblGrid>
                <a:gridCol w="785788"/>
                <a:gridCol w="2500330"/>
                <a:gridCol w="428092"/>
                <a:gridCol w="2036651"/>
                <a:gridCol w="2678793"/>
              </a:tblGrid>
              <a:tr h="869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«4»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9780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Ароян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Леонович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Мацулевич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Алгебра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История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Физика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Кузнецова Е.Д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Бузан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И.В.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Савенкова О.П.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780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7-б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Кузнецова 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Алгебра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Смагина Г.С.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32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Шаповалова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Бондарева Л.А.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0845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7-г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7437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09600" y="304800"/>
            <a:ext cx="76962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400" b="1" smtClean="0"/>
          </a:p>
        </p:txBody>
      </p:sp>
      <p:graphicFrame>
        <p:nvGraphicFramePr>
          <p:cNvPr id="24621" name="Group 45"/>
          <p:cNvGraphicFramePr>
            <a:graphicFrameLocks noGrp="1"/>
          </p:cNvGraphicFramePr>
          <p:nvPr/>
        </p:nvGraphicFramePr>
        <p:xfrm>
          <a:off x="285750" y="285750"/>
          <a:ext cx="8591550" cy="6061075"/>
        </p:xfrm>
        <a:graphic>
          <a:graphicData uri="http://schemas.openxmlformats.org/drawingml/2006/table">
            <a:tbl>
              <a:tblPr/>
              <a:tblGrid>
                <a:gridCol w="857256"/>
                <a:gridCol w="2606612"/>
                <a:gridCol w="2252822"/>
                <a:gridCol w="2875209"/>
              </a:tblGrid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«3»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897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Березлев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Алгебра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Кузнецова Е.Д.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1174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Дубровская К.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Дубровская Ф.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Иноземцев 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Алгебра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Алгебра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Алгебра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Смагина Г.С.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Смагина Г.С.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Смагина Г.С.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1084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Аршинова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Э.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Карлышев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Д.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Орлов К.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Хомякова М.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Хомякова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Кр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Алгебра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Англ.язык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Кузнецова Е.Д.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Козулина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И.Л.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Бондарева Л.А.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Бондарева Л.А.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Бондарева Л.А.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1084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7-г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Алексянц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Браун Т.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Николенко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Р.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Грига Ю.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Биология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Биология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Биология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Технология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Дзюба Т.Э.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Дзюба Т.Э.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Дзюба Т.Э.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Арцимович В.В.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357188"/>
            <a:ext cx="7772400" cy="1143000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chemeClr val="tx1"/>
                </a:solidFill>
              </a:rPr>
              <a:t>Мониторинг качества обученности по результатам </a:t>
            </a:r>
            <a:br>
              <a:rPr lang="ru-RU" sz="2400" b="1" i="1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  1 четверти 2013-2014 уч.года  в 7-х классах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7" descr="Пергамент"/>
          <p:cNvGraphicFramePr>
            <a:graphicFrameLocks noChangeAspect="1"/>
          </p:cNvGraphicFramePr>
          <p:nvPr/>
        </p:nvGraphicFramePr>
        <p:xfrm>
          <a:off x="571500" y="1928813"/>
          <a:ext cx="8143875" cy="4429125"/>
        </p:xfrm>
        <a:graphic>
          <a:graphicData uri="http://schemas.openxmlformats.org/presentationml/2006/ole">
            <p:oleObj spid="_x0000_s3074" name="Диаграмма" r:id="rId3" imgW="6095963" imgH="4067251" progId="MSGraph.Chart.8">
              <p:embed followColorScheme="full"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одзаголовок 6"/>
          <p:cNvSpPr>
            <a:spLocks noGrp="1"/>
          </p:cNvSpPr>
          <p:nvPr>
            <p:ph type="subTitle" sz="quarter" idx="1"/>
          </p:nvPr>
        </p:nvSpPr>
        <p:spPr>
          <a:xfrm>
            <a:off x="785813" y="357188"/>
            <a:ext cx="7643812" cy="785812"/>
          </a:xfrm>
        </p:spPr>
        <p:txBody>
          <a:bodyPr/>
          <a:lstStyle/>
          <a:p>
            <a:pPr eaLnBrk="1" hangingPunct="1"/>
            <a:r>
              <a:rPr lang="ru-RU" smtClean="0"/>
              <a:t>Итоги успеваемости по 8-м классам</a:t>
            </a:r>
          </a:p>
        </p:txBody>
      </p:sp>
      <p:graphicFrame>
        <p:nvGraphicFramePr>
          <p:cNvPr id="62555" name="Group 91"/>
          <p:cNvGraphicFramePr>
            <a:graphicFrameLocks noGrp="1"/>
          </p:cNvGraphicFramePr>
          <p:nvPr/>
        </p:nvGraphicFramePr>
        <p:xfrm>
          <a:off x="285750" y="928688"/>
          <a:ext cx="8643938" cy="5003800"/>
        </p:xfrm>
        <a:graphic>
          <a:graphicData uri="http://schemas.openxmlformats.org/drawingml/2006/table">
            <a:tbl>
              <a:tblPr/>
              <a:tblGrid>
                <a:gridCol w="697100"/>
                <a:gridCol w="836519"/>
                <a:gridCol w="836519"/>
                <a:gridCol w="766809"/>
                <a:gridCol w="975939"/>
                <a:gridCol w="836519"/>
                <a:gridCol w="906229"/>
                <a:gridCol w="906229"/>
                <a:gridCol w="766809"/>
                <a:gridCol w="1115327"/>
              </a:tblGrid>
              <a:tr h="71438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 нач.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 конец четв.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Отличник.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одн. «4»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одн. «3»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Неуспевают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% успевающ.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%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7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четв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2012-2013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уч.год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02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8-а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02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8-б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02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8-в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4" name="Group 38"/>
          <p:cNvGraphicFramePr>
            <a:graphicFrameLocks noGrp="1"/>
          </p:cNvGraphicFramePr>
          <p:nvPr/>
        </p:nvGraphicFramePr>
        <p:xfrm>
          <a:off x="214313" y="928688"/>
          <a:ext cx="8713787" cy="5286375"/>
        </p:xfrm>
        <a:graphic>
          <a:graphicData uri="http://schemas.openxmlformats.org/drawingml/2006/table">
            <a:tbl>
              <a:tblPr/>
              <a:tblGrid>
                <a:gridCol w="963612"/>
                <a:gridCol w="2428875"/>
                <a:gridCol w="2495550"/>
                <a:gridCol w="2825750"/>
              </a:tblGrid>
              <a:tr h="1204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«4»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829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Осипова Н.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Сосник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Технология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Олифиренко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Т.Г.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Арцимович В.В.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47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04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Коломиец 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Алгебра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Кузнецова  Е.Д.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20" name="Group 48"/>
          <p:cNvGraphicFramePr>
            <a:graphicFrameLocks noGrp="1"/>
          </p:cNvGraphicFramePr>
          <p:nvPr/>
        </p:nvGraphicFramePr>
        <p:xfrm>
          <a:off x="468313" y="549275"/>
          <a:ext cx="8215312" cy="5737225"/>
        </p:xfrm>
        <a:graphic>
          <a:graphicData uri="http://schemas.openxmlformats.org/drawingml/2006/table">
            <a:tbl>
              <a:tblPr/>
              <a:tblGrid>
                <a:gridCol w="887412"/>
                <a:gridCol w="2573333"/>
                <a:gridCol w="2071702"/>
                <a:gridCol w="2682865"/>
              </a:tblGrid>
              <a:tr h="1289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«3»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063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Линник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Олифиренко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Т.Г.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543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Захарянц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К.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Ковалева 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Химия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Дзюба Т.Э.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Пашкова Т.В.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0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Кванин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Г.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Пономарева 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Химия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Алгебра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Дзюба Т.Э.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Кузнецова Е.Д.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4" name="Group 38"/>
          <p:cNvGraphicFramePr>
            <a:graphicFrameLocks noGrp="1"/>
          </p:cNvGraphicFramePr>
          <p:nvPr/>
        </p:nvGraphicFramePr>
        <p:xfrm>
          <a:off x="214313" y="571500"/>
          <a:ext cx="8713787" cy="3197225"/>
        </p:xfrm>
        <a:graphic>
          <a:graphicData uri="http://schemas.openxmlformats.org/drawingml/2006/table">
            <a:tbl>
              <a:tblPr/>
              <a:tblGrid>
                <a:gridCol w="963612"/>
                <a:gridCol w="2428875"/>
                <a:gridCol w="2495550"/>
                <a:gridCol w="2825750"/>
              </a:tblGrid>
              <a:tr h="714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«2»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23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Белов  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Английский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Горлов Д.О.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98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393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Григорян 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Технология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Арцимович В.В.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85750" y="4429125"/>
            <a:ext cx="84915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7" rIns="92075" bIns="46037" anchor="ctr"/>
          <a:lstStyle/>
          <a:p>
            <a:pPr>
              <a:defRPr/>
            </a:pPr>
            <a:r>
              <a:rPr kumimoji="1" lang="ru-RU" sz="2400" b="1" i="1" kern="0" dirty="0">
                <a:latin typeface="+mn-lt"/>
              </a:rPr>
              <a:t>1.Отчет о причинах неуспеваемости  Белова С. учителем Горловым Д.О.   </a:t>
            </a:r>
            <a:r>
              <a:rPr kumimoji="1" lang="ru-RU" sz="2400" b="1" i="1" u="sng" kern="0" dirty="0">
                <a:latin typeface="+mn-lt"/>
              </a:rPr>
              <a:t>предоставлен.</a:t>
            </a:r>
          </a:p>
          <a:p>
            <a:pPr>
              <a:defRPr/>
            </a:pPr>
            <a:r>
              <a:rPr kumimoji="1" lang="ru-RU" sz="2400" b="1" i="1" kern="0" dirty="0">
                <a:latin typeface="+mj-lt"/>
                <a:ea typeface="+mj-ea"/>
                <a:cs typeface="+mj-cs"/>
              </a:rPr>
              <a:t>2.Отчет о причинах неуспеваемости  Григоряна А. учителем Арцимович В.В.  </a:t>
            </a:r>
            <a:r>
              <a:rPr kumimoji="1" lang="ru-RU" sz="2400" b="1" i="1" u="sng" kern="0" dirty="0">
                <a:latin typeface="+mj-lt"/>
                <a:ea typeface="+mj-ea"/>
                <a:cs typeface="+mj-cs"/>
              </a:rPr>
              <a:t>не предоставлен</a:t>
            </a:r>
            <a:r>
              <a:rPr kumimoji="1" lang="ru-RU" sz="2400" b="1" i="1" kern="0" dirty="0">
                <a:latin typeface="+mj-lt"/>
                <a:ea typeface="+mj-ea"/>
                <a:cs typeface="+mj-cs"/>
              </a:rPr>
              <a:t>.</a:t>
            </a:r>
          </a:p>
          <a:p>
            <a:pPr algn="ctr">
              <a:defRPr/>
            </a:pPr>
            <a:endParaRPr kumimoji="1" lang="ru-RU" sz="2400" b="1" i="1" kern="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 advClick="0" advTm="12000">
    <p:strips dir="l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52463" y="285750"/>
            <a:ext cx="8491537" cy="1143000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chemeClr val="tx1"/>
                </a:solidFill>
              </a:rPr>
              <a:t>Мониторинг качества обученности по </a:t>
            </a:r>
            <a:br>
              <a:rPr lang="ru-RU" sz="2400" b="1" i="1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итогам 1 четверти 2013-2014 уч.года  в 8-х классах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7" descr="Пергамент"/>
          <p:cNvGraphicFramePr>
            <a:graphicFrameLocks noChangeAspect="1"/>
          </p:cNvGraphicFramePr>
          <p:nvPr/>
        </p:nvGraphicFramePr>
        <p:xfrm>
          <a:off x="857250" y="1928813"/>
          <a:ext cx="7643813" cy="4459287"/>
        </p:xfrm>
        <a:graphic>
          <a:graphicData uri="http://schemas.openxmlformats.org/presentationml/2006/ole">
            <p:oleObj spid="_x0000_s4098" name="Диаграмма" r:id="rId3" imgW="6095963" imgH="4067251" progId="MSGraph.Chart.8">
              <p:embed followColorScheme="full"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64" name="Group 52"/>
          <p:cNvGraphicFramePr>
            <a:graphicFrameLocks noGrp="1"/>
          </p:cNvGraphicFramePr>
          <p:nvPr>
            <p:ph sz="half" idx="2"/>
          </p:nvPr>
        </p:nvGraphicFramePr>
        <p:xfrm>
          <a:off x="428625" y="2071688"/>
          <a:ext cx="8429656" cy="4084655"/>
        </p:xfrm>
        <a:graphic>
          <a:graphicData uri="http://schemas.openxmlformats.org/drawingml/2006/table">
            <a:tbl>
              <a:tblPr/>
              <a:tblGrid>
                <a:gridCol w="1685931"/>
                <a:gridCol w="1379379"/>
                <a:gridCol w="996236"/>
                <a:gridCol w="1302770"/>
                <a:gridCol w="996236"/>
                <a:gridCol w="996236"/>
                <a:gridCol w="1072868"/>
              </a:tblGrid>
              <a:tr h="15176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Аттесто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ваны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Обуча-ются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Успева-ют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четв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2012-2013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уч.год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Кач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успев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Кач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успев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0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5-9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( 2 ЗНД)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Подзаголовок 6"/>
          <p:cNvSpPr>
            <a:spLocks noGrp="1"/>
          </p:cNvSpPr>
          <p:nvPr>
            <p:ph type="subTitle" sz="quarter" idx="1"/>
          </p:nvPr>
        </p:nvSpPr>
        <p:spPr>
          <a:xfrm>
            <a:off x="785813" y="357188"/>
            <a:ext cx="7643812" cy="785812"/>
          </a:xfrm>
        </p:spPr>
        <p:txBody>
          <a:bodyPr/>
          <a:lstStyle/>
          <a:p>
            <a:pPr eaLnBrk="1" hangingPunct="1"/>
            <a:r>
              <a:rPr lang="ru-RU" smtClean="0"/>
              <a:t>Итоги успеваемости по 9-м классам</a:t>
            </a:r>
          </a:p>
        </p:txBody>
      </p:sp>
      <p:graphicFrame>
        <p:nvGraphicFramePr>
          <p:cNvPr id="63579" name="Group 91"/>
          <p:cNvGraphicFramePr>
            <a:graphicFrameLocks noGrp="1"/>
          </p:cNvGraphicFramePr>
          <p:nvPr/>
        </p:nvGraphicFramePr>
        <p:xfrm>
          <a:off x="285750" y="1143000"/>
          <a:ext cx="8358188" cy="4981575"/>
        </p:xfrm>
        <a:graphic>
          <a:graphicData uri="http://schemas.openxmlformats.org/drawingml/2006/table">
            <a:tbl>
              <a:tblPr/>
              <a:tblGrid>
                <a:gridCol w="835822"/>
                <a:gridCol w="835821"/>
                <a:gridCol w="835822"/>
                <a:gridCol w="835821"/>
                <a:gridCol w="835822"/>
                <a:gridCol w="835821"/>
                <a:gridCol w="835822"/>
                <a:gridCol w="835821"/>
                <a:gridCol w="835822"/>
                <a:gridCol w="835822"/>
              </a:tblGrid>
              <a:tr h="10572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 нач.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 конец четв.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Отличник.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одн. «4»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одн. «3»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Неуспевают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% успевающ.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%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1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четв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2013-2014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уч.год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9-а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9-б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9-в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90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05" name="Group 37"/>
          <p:cNvGraphicFramePr>
            <a:graphicFrameLocks noGrp="1"/>
          </p:cNvGraphicFramePr>
          <p:nvPr/>
        </p:nvGraphicFramePr>
        <p:xfrm>
          <a:off x="428625" y="857250"/>
          <a:ext cx="8215313" cy="5357813"/>
        </p:xfrm>
        <a:graphic>
          <a:graphicData uri="http://schemas.openxmlformats.org/drawingml/2006/table">
            <a:tbl>
              <a:tblPr/>
              <a:tblGrid>
                <a:gridCol w="1109663"/>
                <a:gridCol w="2073275"/>
                <a:gridCol w="2516187"/>
                <a:gridCol w="2516188"/>
              </a:tblGrid>
              <a:tr h="1105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«4»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063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7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18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9-в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Ершова Ю.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химия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Дзюба Т.Э.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2" name="Group 32"/>
          <p:cNvGraphicFramePr>
            <a:graphicFrameLocks noGrp="1"/>
          </p:cNvGraphicFramePr>
          <p:nvPr/>
        </p:nvGraphicFramePr>
        <p:xfrm>
          <a:off x="214313" y="285750"/>
          <a:ext cx="8715375" cy="6215063"/>
        </p:xfrm>
        <a:graphic>
          <a:graphicData uri="http://schemas.openxmlformats.org/drawingml/2006/table">
            <a:tbl>
              <a:tblPr/>
              <a:tblGrid>
                <a:gridCol w="1008764"/>
                <a:gridCol w="2831905"/>
                <a:gridCol w="2139874"/>
                <a:gridCol w="2734862"/>
              </a:tblGrid>
              <a:tr h="1331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«3»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45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Извеков 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Мирошниченко 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Фадина 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Олифиренко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Т.Г.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Олифиренко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Т.Г.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Олифиренко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Т.Г.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898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Борисов 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Шкура 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Порублева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Физика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Пелипенко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О.В.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Пелипенко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О.В.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Савенкова О.П.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533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Ивандюк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Поздина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Д.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Юрова 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Алгебра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Биология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Химия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Смагина Г.С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Асатрян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А.Ю.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Дзюба Т.Э.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4" name="Group 38"/>
          <p:cNvGraphicFramePr>
            <a:graphicFrameLocks noGrp="1"/>
          </p:cNvGraphicFramePr>
          <p:nvPr/>
        </p:nvGraphicFramePr>
        <p:xfrm>
          <a:off x="214313" y="500063"/>
          <a:ext cx="8713787" cy="3643312"/>
        </p:xfrm>
        <a:graphic>
          <a:graphicData uri="http://schemas.openxmlformats.org/drawingml/2006/table">
            <a:tbl>
              <a:tblPr/>
              <a:tblGrid>
                <a:gridCol w="963612"/>
                <a:gridCol w="2428875"/>
                <a:gridCol w="2495550"/>
                <a:gridCol w="2825750"/>
              </a:tblGrid>
              <a:tr h="937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«2»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687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85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33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Бедросов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Алгебра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Смагина Г.С.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42938" y="4500563"/>
            <a:ext cx="7929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7" rIns="92075" bIns="46037" anchor="ctr"/>
          <a:lstStyle/>
          <a:p>
            <a:pPr>
              <a:defRPr/>
            </a:pPr>
            <a:r>
              <a:rPr kumimoji="1" lang="ru-RU" sz="2800" b="1" i="1" kern="0" dirty="0">
                <a:latin typeface="+mj-lt"/>
                <a:ea typeface="+mj-ea"/>
                <a:cs typeface="+mj-cs"/>
              </a:rPr>
              <a:t>Отчет о причинах неуспеваемости  </a:t>
            </a:r>
            <a:r>
              <a:rPr kumimoji="1" lang="ru-RU" sz="2800" b="1" i="1" kern="0" dirty="0" err="1">
                <a:latin typeface="+mj-lt"/>
                <a:ea typeface="+mj-ea"/>
                <a:cs typeface="+mj-cs"/>
              </a:rPr>
              <a:t>Бедросова</a:t>
            </a:r>
            <a:r>
              <a:rPr kumimoji="1" lang="ru-RU" sz="2800" b="1" i="1" kern="0" dirty="0">
                <a:latin typeface="+mj-lt"/>
                <a:ea typeface="+mj-ea"/>
                <a:cs typeface="+mj-cs"/>
              </a:rPr>
              <a:t>  Д. учителем Смагиной Г.С.  предоставлен.</a:t>
            </a:r>
          </a:p>
        </p:txBody>
      </p:sp>
    </p:spTree>
  </p:cSld>
  <p:clrMapOvr>
    <a:masterClrMapping/>
  </p:clrMapOvr>
  <p:transition spd="slow" advClick="0" advTm="12000">
    <p:strips dir="l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00063"/>
            <a:ext cx="8315325" cy="1071562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chemeClr val="tx1"/>
                </a:solidFill>
              </a:rPr>
              <a:t>Мониторинг качества обученности по результатам </a:t>
            </a:r>
            <a:br>
              <a:rPr lang="ru-RU" sz="2400" b="1" i="1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   1 четверти 2013-2014 уч.года в 9-х классах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7" descr="Пергамент"/>
          <p:cNvGraphicFramePr>
            <a:graphicFrameLocks noChangeAspect="1"/>
          </p:cNvGraphicFramePr>
          <p:nvPr/>
        </p:nvGraphicFramePr>
        <p:xfrm>
          <a:off x="357188" y="1928813"/>
          <a:ext cx="8143875" cy="4500562"/>
        </p:xfrm>
        <a:graphic>
          <a:graphicData uri="http://schemas.openxmlformats.org/presentationml/2006/ole">
            <p:oleObj spid="_x0000_s5122" name="Диаграмма" r:id="rId3" imgW="6095963" imgH="4067251" progId="MSGraph.Chart.8">
              <p:embed followColorScheme="full"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404813"/>
            <a:ext cx="8497887" cy="5738812"/>
          </a:xfrm>
        </p:spPr>
        <p:txBody>
          <a:bodyPr/>
          <a:lstStyle/>
          <a:p>
            <a:pPr eaLnBrk="1" hangingPunct="1"/>
            <a:r>
              <a:rPr lang="ru-RU" sz="3600" b="1" smtClean="0"/>
              <a:t>В 5-9 классах   успевают на  «5» по итогам первой четверти  32 чел </a:t>
            </a:r>
          </a:p>
          <a:p>
            <a:pPr eaLnBrk="1" hangingPunct="1"/>
            <a:endParaRPr lang="ru-RU" sz="3600" b="1" smtClean="0"/>
          </a:p>
          <a:p>
            <a:pPr eaLnBrk="1" hangingPunct="1"/>
            <a:endParaRPr lang="ru-RU" sz="2800" smtClean="0"/>
          </a:p>
        </p:txBody>
      </p:sp>
      <p:graphicFrame>
        <p:nvGraphicFramePr>
          <p:cNvPr id="36889" name="Group 25"/>
          <p:cNvGraphicFramePr>
            <a:graphicFrameLocks noGrp="1"/>
          </p:cNvGraphicFramePr>
          <p:nvPr/>
        </p:nvGraphicFramePr>
        <p:xfrm>
          <a:off x="500063" y="2214563"/>
          <a:ext cx="8001000" cy="3571875"/>
        </p:xfrm>
        <a:graphic>
          <a:graphicData uri="http://schemas.openxmlformats.org/drawingml/2006/table">
            <a:tbl>
              <a:tblPr/>
              <a:tblGrid>
                <a:gridCol w="3882842"/>
                <a:gridCol w="4118214"/>
              </a:tblGrid>
              <a:tr h="17037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четв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2012-2013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уч.год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86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(в прошлом году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27  чел)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57188" y="285750"/>
            <a:ext cx="8435975" cy="2714625"/>
          </a:xfrm>
        </p:spPr>
        <p:txBody>
          <a:bodyPr>
            <a:normAutofit/>
          </a:bodyPr>
          <a:lstStyle/>
          <a:p>
            <a:pPr marL="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600" b="1" dirty="0" smtClean="0"/>
              <a:t>В 5-9 классах  успевают</a:t>
            </a:r>
          </a:p>
          <a:p>
            <a:pPr marL="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600" b="1" dirty="0" smtClean="0"/>
              <a:t> на «4» и «5» по итогам</a:t>
            </a:r>
          </a:p>
          <a:p>
            <a:pPr marL="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3600" b="1" dirty="0" smtClean="0"/>
          </a:p>
          <a:p>
            <a:pPr marL="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3600" b="1" dirty="0" smtClean="0"/>
              <a:t> первой четверти</a:t>
            </a: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3600" b="1" u="sng" dirty="0" smtClean="0"/>
              <a:t>163 </a:t>
            </a:r>
            <a:r>
              <a:rPr lang="ru-RU" sz="3600" b="1" dirty="0" smtClean="0"/>
              <a:t>чел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3600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2800" dirty="0" smtClean="0"/>
          </a:p>
        </p:txBody>
      </p:sp>
      <p:graphicFrame>
        <p:nvGraphicFramePr>
          <p:cNvPr id="33821" name="Group 29"/>
          <p:cNvGraphicFramePr>
            <a:graphicFrameLocks noGrp="1"/>
          </p:cNvGraphicFramePr>
          <p:nvPr/>
        </p:nvGraphicFramePr>
        <p:xfrm>
          <a:off x="250825" y="2786063"/>
          <a:ext cx="8393113" cy="3363912"/>
        </p:xfrm>
        <a:graphic>
          <a:graphicData uri="http://schemas.openxmlformats.org/drawingml/2006/table">
            <a:tbl>
              <a:tblPr/>
              <a:tblGrid>
                <a:gridCol w="3795444"/>
                <a:gridCol w="4597697"/>
              </a:tblGrid>
              <a:tr h="1711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четв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6523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(в прошлом году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159 чел)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55638" y="609600"/>
            <a:ext cx="8488362" cy="624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Количество учащихся с одной «4» :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b="1" smtClean="0"/>
          </a:p>
          <a:p>
            <a:pPr eaLnBrk="1" hangingPunct="1">
              <a:lnSpc>
                <a:spcPct val="90000"/>
              </a:lnSpc>
            </a:pPr>
            <a:endParaRPr lang="ru-RU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. </a:t>
            </a:r>
          </a:p>
        </p:txBody>
      </p:sp>
      <p:graphicFrame>
        <p:nvGraphicFramePr>
          <p:cNvPr id="34845" name="Group 29"/>
          <p:cNvGraphicFramePr>
            <a:graphicFrameLocks noGrp="1"/>
          </p:cNvGraphicFramePr>
          <p:nvPr/>
        </p:nvGraphicFramePr>
        <p:xfrm>
          <a:off x="571500" y="1928813"/>
          <a:ext cx="8215313" cy="4143375"/>
        </p:xfrm>
        <a:graphic>
          <a:graphicData uri="http://schemas.openxmlformats.org/drawingml/2006/table">
            <a:tbl>
              <a:tblPr/>
              <a:tblGrid>
                <a:gridCol w="3987668"/>
                <a:gridCol w="4227702"/>
              </a:tblGrid>
              <a:tr h="2072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четв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2012-2013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уч.год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70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(в прошлом году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26 чел)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57188" y="609600"/>
            <a:ext cx="8488362" cy="624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Количество учащихся с одной «3» :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  <a:p>
            <a:pPr eaLnBrk="1" hangingPunct="1">
              <a:lnSpc>
                <a:spcPct val="90000"/>
              </a:lnSpc>
            </a:pPr>
            <a:endParaRPr lang="ru-RU" b="1" smtClean="0"/>
          </a:p>
          <a:p>
            <a:pPr eaLnBrk="1" hangingPunct="1">
              <a:lnSpc>
                <a:spcPct val="90000"/>
              </a:lnSpc>
            </a:pPr>
            <a:endParaRPr lang="ru-RU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. </a:t>
            </a:r>
          </a:p>
        </p:txBody>
      </p:sp>
      <p:graphicFrame>
        <p:nvGraphicFramePr>
          <p:cNvPr id="35871" name="Group 31"/>
          <p:cNvGraphicFramePr>
            <a:graphicFrameLocks noGrp="1"/>
          </p:cNvGraphicFramePr>
          <p:nvPr/>
        </p:nvGraphicFramePr>
        <p:xfrm>
          <a:off x="395288" y="2000250"/>
          <a:ext cx="8177212" cy="4000500"/>
        </p:xfrm>
        <a:graphic>
          <a:graphicData uri="http://schemas.openxmlformats.org/drawingml/2006/table">
            <a:tbl>
              <a:tblPr/>
              <a:tblGrid>
                <a:gridCol w="4178918"/>
                <a:gridCol w="3998322"/>
              </a:tblGrid>
              <a:tr h="2001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 четверть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2012-2013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уч.год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999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(в прошлом году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53 чел)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85813" y="357188"/>
            <a:ext cx="7772400" cy="1143000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002060"/>
                </a:solidFill>
              </a:rPr>
              <a:t>Предметы, по которым учащиеся имеют одну «4» (5-9 классы)</a:t>
            </a:r>
          </a:p>
        </p:txBody>
      </p:sp>
      <p:graphicFrame>
        <p:nvGraphicFramePr>
          <p:cNvPr id="6146" name="Object 5" descr="Пергамент"/>
          <p:cNvGraphicFramePr>
            <a:graphicFrameLocks noChangeAspect="1"/>
          </p:cNvGraphicFramePr>
          <p:nvPr/>
        </p:nvGraphicFramePr>
        <p:xfrm>
          <a:off x="428625" y="2000250"/>
          <a:ext cx="8318500" cy="4260850"/>
        </p:xfrm>
        <a:graphic>
          <a:graphicData uri="http://schemas.openxmlformats.org/presentationml/2006/ole">
            <p:oleObj spid="_x0000_s6146" name="Диаграмма" r:id="rId3" imgW="6095963" imgH="4067251" progId="MSGraph.Chart.8">
              <p:embed followColorScheme="full"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одзаголовок 6"/>
          <p:cNvSpPr>
            <a:spLocks noGrp="1"/>
          </p:cNvSpPr>
          <p:nvPr>
            <p:ph type="subTitle" sz="quarter" idx="1"/>
          </p:nvPr>
        </p:nvSpPr>
        <p:spPr>
          <a:xfrm>
            <a:off x="785813" y="357188"/>
            <a:ext cx="7643812" cy="78581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Итоги успеваемости по 5-м классам</a:t>
            </a:r>
          </a:p>
        </p:txBody>
      </p:sp>
      <p:graphicFrame>
        <p:nvGraphicFramePr>
          <p:cNvPr id="14491" name="Group 155"/>
          <p:cNvGraphicFramePr>
            <a:graphicFrameLocks noGrp="1"/>
          </p:cNvGraphicFramePr>
          <p:nvPr/>
        </p:nvGraphicFramePr>
        <p:xfrm>
          <a:off x="285750" y="1143000"/>
          <a:ext cx="8643968" cy="5072082"/>
        </p:xfrm>
        <a:graphic>
          <a:graphicData uri="http://schemas.openxmlformats.org/drawingml/2006/table">
            <a:tbl>
              <a:tblPr/>
              <a:tblGrid>
                <a:gridCol w="814715"/>
                <a:gridCol w="764188"/>
                <a:gridCol w="858923"/>
                <a:gridCol w="764189"/>
                <a:gridCol w="655608"/>
                <a:gridCol w="785818"/>
                <a:gridCol w="857256"/>
                <a:gridCol w="785818"/>
                <a:gridCol w="928694"/>
                <a:gridCol w="1428759"/>
              </a:tblGrid>
              <a:tr h="107648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 нач.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 конец четв.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Отличник.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одн. «4»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одн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. «3»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Неуспевают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%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успевающ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%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1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четв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2012-2013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уч.год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53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5-а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4-А  - 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53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5-б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4-Б  -  61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53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5-в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4-В  -  47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04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14375" y="428625"/>
            <a:ext cx="7772400" cy="1143000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002060"/>
                </a:solidFill>
              </a:rPr>
              <a:t>Предметы, по которым учащиеся имеют одну «3» (5-9 классы)</a:t>
            </a:r>
          </a:p>
        </p:txBody>
      </p:sp>
      <p:graphicFrame>
        <p:nvGraphicFramePr>
          <p:cNvPr id="7170" name="Object 2" descr="Пергамент"/>
          <p:cNvGraphicFramePr>
            <a:graphicFrameLocks noGrp="1" noChangeAspect="1"/>
          </p:cNvGraphicFramePr>
          <p:nvPr>
            <p:ph idx="1"/>
          </p:nvPr>
        </p:nvGraphicFramePr>
        <p:xfrm>
          <a:off x="428625" y="2143125"/>
          <a:ext cx="8358188" cy="4143375"/>
        </p:xfrm>
        <a:graphic>
          <a:graphicData uri="http://schemas.openxmlformats.org/presentationml/2006/ole">
            <p:oleObj spid="_x0000_s7170" name="Диаграмма" r:id="rId3" imgW="7372406" imgH="3295657" progId="Excel.Chart.8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100" name="Group 188"/>
          <p:cNvGraphicFramePr>
            <a:graphicFrameLocks noGrp="1"/>
          </p:cNvGraphicFramePr>
          <p:nvPr>
            <p:ph/>
          </p:nvPr>
        </p:nvGraphicFramePr>
        <p:xfrm>
          <a:off x="323850" y="260350"/>
          <a:ext cx="7962900" cy="6188075"/>
        </p:xfrm>
        <a:graphic>
          <a:graphicData uri="http://schemas.openxmlformats.org/drawingml/2006/table">
            <a:tbl>
              <a:tblPr/>
              <a:tblGrid>
                <a:gridCol w="2654309"/>
                <a:gridCol w="2654309"/>
                <a:gridCol w="2654309"/>
              </a:tblGrid>
              <a:tr h="31113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1четверть (%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кач-ва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2012-2013 год(%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кач-ва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5-б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61</a:t>
                      </a:r>
                      <a:endParaRPr lang="ru-RU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47</a:t>
                      </a:r>
                      <a:endParaRPr lang="ru-RU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6-б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8-б 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E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500063" y="503238"/>
            <a:ext cx="7848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ru-RU" sz="2400" b="1">
                <a:latin typeface="Times New Roman" pitchFamily="18" charset="0"/>
              </a:rPr>
              <a:t>Процент успеваемости и качества в 5-9 кл.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ru-RU" sz="2400" b="1">
                <a:latin typeface="Times New Roman" pitchFamily="18" charset="0"/>
              </a:rPr>
              <a:t>  по итогам 1 четверти</a:t>
            </a:r>
          </a:p>
        </p:txBody>
      </p:sp>
      <p:graphicFrame>
        <p:nvGraphicFramePr>
          <p:cNvPr id="39999" name="Group 63"/>
          <p:cNvGraphicFramePr>
            <a:graphicFrameLocks noGrp="1"/>
          </p:cNvGraphicFramePr>
          <p:nvPr/>
        </p:nvGraphicFramePr>
        <p:xfrm>
          <a:off x="500063" y="1500188"/>
          <a:ext cx="8001000" cy="4000500"/>
        </p:xfrm>
        <a:graphic>
          <a:graphicData uri="http://schemas.openxmlformats.org/drawingml/2006/table">
            <a:tbl>
              <a:tblPr/>
              <a:tblGrid>
                <a:gridCol w="1500198"/>
                <a:gridCol w="2500329"/>
                <a:gridCol w="1857389"/>
                <a:gridCol w="2143140"/>
              </a:tblGrid>
              <a:tr h="135521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Lucida Sans Unicode" pitchFamily="34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Lucida Sans Unicode" pitchFamily="34" charset="0"/>
                          <a:cs typeface="Tahoma" pitchFamily="34" charset="0"/>
                        </a:rPr>
                        <a:t>1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Lucida Sans Unicode" pitchFamily="34" charset="0"/>
                          <a:cs typeface="Tahoma" pitchFamily="34" charset="0"/>
                        </a:rPr>
                        <a:t>четв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Lucida Sans Unicode" pitchFamily="34" charset="0"/>
                          <a:cs typeface="Tahoma" pitchFamily="34" charset="0"/>
                        </a:rPr>
                        <a:t>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Lucida Sans Unicode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ahoma" pitchFamily="34" charset="0"/>
                        </a:rPr>
                        <a:t>2012-2013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ahoma" pitchFamily="34" charset="0"/>
                        </a:rPr>
                        <a:t>уч.год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311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Качество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Успеваемость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Качество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Успеваемость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154218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99.3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79" name="Group 43"/>
          <p:cNvGraphicFramePr>
            <a:graphicFrameLocks noGrp="1"/>
          </p:cNvGraphicFramePr>
          <p:nvPr/>
        </p:nvGraphicFramePr>
        <p:xfrm>
          <a:off x="428625" y="500063"/>
          <a:ext cx="8358188" cy="5524500"/>
        </p:xfrm>
        <a:graphic>
          <a:graphicData uri="http://schemas.openxmlformats.org/drawingml/2006/table">
            <a:tbl>
              <a:tblPr/>
              <a:tblGrid>
                <a:gridCol w="4000018"/>
                <a:gridCol w="4358228"/>
              </a:tblGrid>
              <a:tr h="357190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  <a:ea typeface="Lucida Sans Unicode" pitchFamily="34" charset="0"/>
                          <a:cs typeface="Tahoma" pitchFamily="34" charset="0"/>
                        </a:rPr>
                        <a:t>Высокий уровень (50% и выше)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  <a:ea typeface="Lucida Sans Unicode" pitchFamily="34" charset="0"/>
                          <a:cs typeface="Tahoma" pitchFamily="34" charset="0"/>
                        </a:rPr>
                        <a:t>Низкий уровень (49% и ниже)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</a:tr>
              <a:tr h="4671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7-а                                  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8-а                                 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467161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7-б                                  70</a:t>
                      </a:r>
                      <a:endParaRPr lang="ru-RU" sz="240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7-г                                  46</a:t>
                      </a:r>
                      <a:endParaRPr lang="ru-RU" sz="2400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4671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5-в                                 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5-а                                 55</a:t>
                      </a:r>
                      <a:endParaRPr lang="ru-RU" sz="2400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4671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6-в                                  60</a:t>
                      </a:r>
                      <a:endParaRPr lang="ru-RU" sz="2400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8-в                                  42</a:t>
                      </a:r>
                      <a:endParaRPr lang="ru-RU" sz="2400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467161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6-б                                 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5-б                                  42</a:t>
                      </a:r>
                      <a:endParaRPr lang="ru-RU" sz="2400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467161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9-в                                  50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7-в                                  38</a:t>
                      </a:r>
                      <a:endParaRPr lang="ru-RU" sz="2400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431226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9-б                                  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467161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8-б                                  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467161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6-а                                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467161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9-а                                  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467161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Итого -   47%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По итогам 2012-2013 г.-    54%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79" name="Group 43"/>
          <p:cNvGraphicFramePr>
            <a:graphicFrameLocks noGrp="1"/>
          </p:cNvGraphicFramePr>
          <p:nvPr/>
        </p:nvGraphicFramePr>
        <p:xfrm>
          <a:off x="214313" y="357188"/>
          <a:ext cx="8715375" cy="6308725"/>
        </p:xfrm>
        <a:graphic>
          <a:graphicData uri="http://schemas.openxmlformats.org/drawingml/2006/table">
            <a:tbl>
              <a:tblPr/>
              <a:tblGrid>
                <a:gridCol w="4824620"/>
                <a:gridCol w="3890816"/>
              </a:tblGrid>
              <a:tr h="500046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Lucida Sans Unicode" pitchFamily="34" charset="0"/>
                          <a:cs typeface="Times New Roman" pitchFamily="18" charset="0"/>
                        </a:rPr>
                        <a:t>Высокий уровень (50% и выше)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Lucida Sans Unicode" pitchFamily="34" charset="0"/>
                          <a:cs typeface="Times New Roman" pitchFamily="18" charset="0"/>
                        </a:rPr>
                        <a:t>Низкий уровень (49% и ниже)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</a:tr>
              <a:tr h="370529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2-А                               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312431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2-Б                               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389999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2-В                               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389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3-А                              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389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3-Б                               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351497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3-В                              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389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4-А                              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3899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4-Б                                71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3899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4-В                                67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372742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  по начальной школе -68,4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итогам 2012-2013 г.-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2742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5-11 классы                     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итогам 2012-2013 г.- 54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2742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общий балл по школе: 57.7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итогам 2012-2013 г.-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09600" y="304800"/>
            <a:ext cx="76962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400" b="1" smtClean="0"/>
          </a:p>
        </p:txBody>
      </p:sp>
      <p:graphicFrame>
        <p:nvGraphicFramePr>
          <p:cNvPr id="20544" name="Group 64"/>
          <p:cNvGraphicFramePr>
            <a:graphicFrameLocks noGrp="1"/>
          </p:cNvGraphicFramePr>
          <p:nvPr/>
        </p:nvGraphicFramePr>
        <p:xfrm>
          <a:off x="250825" y="1071563"/>
          <a:ext cx="8569325" cy="5214958"/>
        </p:xfrm>
        <a:graphic>
          <a:graphicData uri="http://schemas.openxmlformats.org/drawingml/2006/table">
            <a:tbl>
              <a:tblPr/>
              <a:tblGrid>
                <a:gridCol w="1000132"/>
                <a:gridCol w="2600318"/>
                <a:gridCol w="2160587"/>
                <a:gridCol w="2808288"/>
              </a:tblGrid>
              <a:tr h="1032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«4»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308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Лахина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Сиверская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Федоров 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Математика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Математика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Романова А.В.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Гюльназарян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Н.Е.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Романова А.В.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56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Кузьмина 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Синенко М.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Яковенко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Пашкова Т.В.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Пашкова Т.В.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Пашкова Т.В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08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Буданок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Махно 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Филимонова Ю.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Русский язык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Пашкова Т.В.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Пашкова Т.В.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Пашкова Т.В.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14" name="Group 30"/>
          <p:cNvGraphicFramePr>
            <a:graphicFrameLocks noGrp="1"/>
          </p:cNvGraphicFramePr>
          <p:nvPr/>
        </p:nvGraphicFramePr>
        <p:xfrm>
          <a:off x="357188" y="642938"/>
          <a:ext cx="8605838" cy="5651818"/>
        </p:xfrm>
        <a:graphic>
          <a:graphicData uri="http://schemas.openxmlformats.org/drawingml/2006/table">
            <a:tbl>
              <a:tblPr/>
              <a:tblGrid>
                <a:gridCol w="928688"/>
                <a:gridCol w="2714625"/>
                <a:gridCol w="2500312"/>
                <a:gridCol w="2462213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«3»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6429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Корнеева 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Ляшинский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Погорелов 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Математика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Математика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Математика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Романова А.В.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Романова А.В.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Романова А.В.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240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5-б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Климов Д.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Крючкова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Левченко Э.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Маншилин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Семенова 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Хачатрян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А.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Пашкова Т.В.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Пашкова Т.В Пашкова Т.В.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Пашкова Т.В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Пашкова Т.В.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Пашкова Т.В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39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Заблоцкий 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Проскуркин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Пашкова Т.В.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Пашкова Т.В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00063"/>
            <a:ext cx="8315325" cy="1071562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chemeClr val="tx1"/>
                </a:solidFill>
              </a:rPr>
              <a:t>Мониторинг качества обученности по результатам </a:t>
            </a:r>
            <a:br>
              <a:rPr lang="ru-RU" sz="2400" b="1" i="1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   1 четверти 2013-2014 уч.года в 5-х классах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7" descr="Пергамент"/>
          <p:cNvGraphicFramePr>
            <a:graphicFrameLocks noChangeAspect="1"/>
          </p:cNvGraphicFramePr>
          <p:nvPr/>
        </p:nvGraphicFramePr>
        <p:xfrm>
          <a:off x="642938" y="1928813"/>
          <a:ext cx="7500937" cy="4500562"/>
        </p:xfrm>
        <a:graphic>
          <a:graphicData uri="http://schemas.openxmlformats.org/presentationml/2006/ole">
            <p:oleObj spid="_x0000_s1026" name="Диаграмма" r:id="rId3" imgW="6095963" imgH="4067251" progId="MSGraph.Chart.8">
              <p:embed followColorScheme="full"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1571625"/>
            <a:ext cx="9144000" cy="21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2000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одзаголовок 6"/>
          <p:cNvSpPr>
            <a:spLocks noGrp="1"/>
          </p:cNvSpPr>
          <p:nvPr>
            <p:ph type="subTitle" sz="quarter" idx="4294967295"/>
          </p:nvPr>
        </p:nvSpPr>
        <p:spPr>
          <a:xfrm>
            <a:off x="1500188" y="357188"/>
            <a:ext cx="7643812" cy="78581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smtClean="0">
                <a:latin typeface="Arial" charset="0"/>
              </a:rPr>
              <a:t>Итоги успеваемости по 6-м классам</a:t>
            </a:r>
          </a:p>
        </p:txBody>
      </p:sp>
      <p:graphicFrame>
        <p:nvGraphicFramePr>
          <p:cNvPr id="59516" name="Group 124"/>
          <p:cNvGraphicFramePr>
            <a:graphicFrameLocks noGrp="1"/>
          </p:cNvGraphicFramePr>
          <p:nvPr/>
        </p:nvGraphicFramePr>
        <p:xfrm>
          <a:off x="250825" y="981075"/>
          <a:ext cx="8678894" cy="4927603"/>
        </p:xfrm>
        <a:graphic>
          <a:graphicData uri="http://schemas.openxmlformats.org/drawingml/2006/table">
            <a:tbl>
              <a:tblPr/>
              <a:tblGrid>
                <a:gridCol w="857758"/>
                <a:gridCol w="806034"/>
                <a:gridCol w="905172"/>
                <a:gridCol w="806034"/>
                <a:gridCol w="1006466"/>
                <a:gridCol w="905172"/>
                <a:gridCol w="803878"/>
                <a:gridCol w="907328"/>
                <a:gridCol w="808202"/>
                <a:gridCol w="872850"/>
              </a:tblGrid>
              <a:tr h="10620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 нач.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На конец четв.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Отличник.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одн. «4»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одн. «3»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Неуспевают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% успевающ.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%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91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четв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2012-2013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уч.год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6-а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6-б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6-в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67" name="Group 35"/>
          <p:cNvGraphicFramePr>
            <a:graphicFrameLocks noGrp="1"/>
          </p:cNvGraphicFramePr>
          <p:nvPr/>
        </p:nvGraphicFramePr>
        <p:xfrm>
          <a:off x="714375" y="642938"/>
          <a:ext cx="7929563" cy="5429269"/>
        </p:xfrm>
        <a:graphic>
          <a:graphicData uri="http://schemas.openxmlformats.org/drawingml/2006/table">
            <a:tbl>
              <a:tblPr/>
              <a:tblGrid>
                <a:gridCol w="1071563"/>
                <a:gridCol w="2286000"/>
                <a:gridCol w="2000250"/>
                <a:gridCol w="2571750"/>
              </a:tblGrid>
              <a:tr h="1156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«4»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0897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591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Любченко 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Семкина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И.Н.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591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Майорова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Математика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Смагина Г.С.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68" name="Group 64"/>
          <p:cNvGraphicFramePr>
            <a:graphicFrameLocks noGrp="1"/>
          </p:cNvGraphicFramePr>
          <p:nvPr/>
        </p:nvGraphicFramePr>
        <p:xfrm>
          <a:off x="500063" y="428625"/>
          <a:ext cx="8462962" cy="5857875"/>
        </p:xfrm>
        <a:graphic>
          <a:graphicData uri="http://schemas.openxmlformats.org/drawingml/2006/table">
            <a:tbl>
              <a:tblPr/>
              <a:tblGrid>
                <a:gridCol w="928665"/>
                <a:gridCol w="2243920"/>
                <a:gridCol w="2697765"/>
                <a:gridCol w="2592615"/>
              </a:tblGrid>
              <a:tr h="514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 одной «3»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 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Учитель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22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Горшков 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Технология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Арцимович В.В.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843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Абельян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Р.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Хатуева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Х.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Майоров Д.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Стрельцова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Технология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Математика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Математика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Арцимович В.В.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Семкина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И.Н.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Романова А.В.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Романова А.В.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272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Елькин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Задорожная 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Паскевич 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Халдаева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Технология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Математика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Математика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Математика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Математика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Арцимович В.В.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Смагина Г.С.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Смагина Г.С.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Смагина Г.С.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Смагина Г.С.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2000">
    <p:strips dir="l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06905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01069050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069050 1">
        <a:dk1>
          <a:srgbClr val="7F796F"/>
        </a:dk1>
        <a:lt1>
          <a:srgbClr val="FFFFFF"/>
        </a:lt1>
        <a:dk2>
          <a:srgbClr val="BDBB92"/>
        </a:dk2>
        <a:lt2>
          <a:srgbClr val="FFFFCC"/>
        </a:lt2>
        <a:accent1>
          <a:srgbClr val="8B91B9"/>
        </a:accent1>
        <a:accent2>
          <a:srgbClr val="D5D9B7"/>
        </a:accent2>
        <a:accent3>
          <a:srgbClr val="DBDAC7"/>
        </a:accent3>
        <a:accent4>
          <a:srgbClr val="DADADA"/>
        </a:accent4>
        <a:accent5>
          <a:srgbClr val="C4C7D9"/>
        </a:accent5>
        <a:accent6>
          <a:srgbClr val="C1C4A6"/>
        </a:accent6>
        <a:hlink>
          <a:srgbClr val="B46875"/>
        </a:hlink>
        <a:folHlink>
          <a:srgbClr val="C2BAA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69050 2">
        <a:dk1>
          <a:srgbClr val="000000"/>
        </a:dk1>
        <a:lt1>
          <a:srgbClr val="FFFFEE"/>
        </a:lt1>
        <a:dk2>
          <a:srgbClr val="000000"/>
        </a:dk2>
        <a:lt2>
          <a:srgbClr val="C3B59F"/>
        </a:lt2>
        <a:accent1>
          <a:srgbClr val="9CB3D8"/>
        </a:accent1>
        <a:accent2>
          <a:srgbClr val="F8F8F8"/>
        </a:accent2>
        <a:accent3>
          <a:srgbClr val="FFFFF5"/>
        </a:accent3>
        <a:accent4>
          <a:srgbClr val="000000"/>
        </a:accent4>
        <a:accent5>
          <a:srgbClr val="CBD6E9"/>
        </a:accent5>
        <a:accent6>
          <a:srgbClr val="E1E1E1"/>
        </a:accent6>
        <a:hlink>
          <a:srgbClr val="A9A460"/>
        </a:hlink>
        <a:folHlink>
          <a:srgbClr val="E4E1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69050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Конкурсная презентация</Template>
  <TotalTime>3281</TotalTime>
  <Words>1538</Words>
  <Application>Microsoft Office PowerPoint</Application>
  <PresentationFormat>Экран (4:3)</PresentationFormat>
  <Paragraphs>773</Paragraphs>
  <Slides>34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34</vt:i4>
      </vt:variant>
    </vt:vector>
  </HeadingPairs>
  <TitlesOfParts>
    <vt:vector size="46" baseType="lpstr">
      <vt:lpstr>Arial</vt:lpstr>
      <vt:lpstr>Times New Roman</vt:lpstr>
      <vt:lpstr>Calibri</vt:lpstr>
      <vt:lpstr>Constantia</vt:lpstr>
      <vt:lpstr>Wingdings 2</vt:lpstr>
      <vt:lpstr>Wingdings</vt:lpstr>
      <vt:lpstr>Lucida Sans Unicode</vt:lpstr>
      <vt:lpstr>Tahoma</vt:lpstr>
      <vt:lpstr>01069050</vt:lpstr>
      <vt:lpstr>Бумажная</vt:lpstr>
      <vt:lpstr>Диаграмма Microsoft Graph</vt:lpstr>
      <vt:lpstr>Диаграмма Microsoft Office Excel</vt:lpstr>
      <vt:lpstr>Анализ успеваемости   и качества образовательного процесса в 5-9 классах  по итогам  I четверти и  2013-2014 уч.года</vt:lpstr>
      <vt:lpstr>Слайд 2</vt:lpstr>
      <vt:lpstr>Слайд 3</vt:lpstr>
      <vt:lpstr>Слайд 4</vt:lpstr>
      <vt:lpstr>Слайд 5</vt:lpstr>
      <vt:lpstr>Мониторинг качества обученности по результатам     1 четверти 2013-2014 уч.года в 5-х классах</vt:lpstr>
      <vt:lpstr>Слайд 7</vt:lpstr>
      <vt:lpstr>Слайд 8</vt:lpstr>
      <vt:lpstr>Слайд 9</vt:lpstr>
      <vt:lpstr>Мониторинг качества обученности по результатам  1 четверти  2013-2014 уч.года в 6-х классах</vt:lpstr>
      <vt:lpstr>Слайд 11</vt:lpstr>
      <vt:lpstr>Слайд 12</vt:lpstr>
      <vt:lpstr>Слайд 13</vt:lpstr>
      <vt:lpstr>Мониторинг качества обученности по результатам    1 четверти 2013-2014 уч.года  в 7-х классах</vt:lpstr>
      <vt:lpstr>Слайд 15</vt:lpstr>
      <vt:lpstr>Слайд 16</vt:lpstr>
      <vt:lpstr>Слайд 17</vt:lpstr>
      <vt:lpstr>Слайд 18</vt:lpstr>
      <vt:lpstr>Мониторинг качества обученности по  итогам 1 четверти 2013-2014 уч.года  в 8-х классах</vt:lpstr>
      <vt:lpstr>Слайд 20</vt:lpstr>
      <vt:lpstr>Слайд 21</vt:lpstr>
      <vt:lpstr>Слайд 22</vt:lpstr>
      <vt:lpstr>Слайд 23</vt:lpstr>
      <vt:lpstr>Мониторинг качества обученности по результатам     1 четверти 2013-2014 уч.года в 9-х классах</vt:lpstr>
      <vt:lpstr>Слайд 25</vt:lpstr>
      <vt:lpstr>Слайд 26</vt:lpstr>
      <vt:lpstr>Слайд 27</vt:lpstr>
      <vt:lpstr>Слайд 28</vt:lpstr>
      <vt:lpstr>Предметы, по которым учащиеся имеют одну «4» (5-9 классы)</vt:lpstr>
      <vt:lpstr>Предметы, по которым учащиеся имеют одну «3» (5-9 классы)</vt:lpstr>
      <vt:lpstr>Слайд 31</vt:lpstr>
      <vt:lpstr>Слайд 32</vt:lpstr>
      <vt:lpstr>Слайд 33</vt:lpstr>
      <vt:lpstr>Слайд 34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Сергей</cp:lastModifiedBy>
  <cp:revision>286</cp:revision>
  <dcterms:created xsi:type="dcterms:W3CDTF">2010-01-07T10:50:36Z</dcterms:created>
  <dcterms:modified xsi:type="dcterms:W3CDTF">2013-12-10T09:17:32Z</dcterms:modified>
</cp:coreProperties>
</file>