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51"/>
  </p:notesMasterIdLst>
  <p:sldIdLst>
    <p:sldId id="256" r:id="rId2"/>
    <p:sldId id="287" r:id="rId3"/>
    <p:sldId id="257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0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8" r:id="rId25"/>
    <p:sldId id="279" r:id="rId26"/>
    <p:sldId id="290" r:id="rId27"/>
    <p:sldId id="289" r:id="rId28"/>
    <p:sldId id="280" r:id="rId29"/>
    <p:sldId id="291" r:id="rId30"/>
    <p:sldId id="292" r:id="rId31"/>
    <p:sldId id="302" r:id="rId32"/>
    <p:sldId id="284" r:id="rId33"/>
    <p:sldId id="281" r:id="rId34"/>
    <p:sldId id="298" r:id="rId35"/>
    <p:sldId id="299" r:id="rId36"/>
    <p:sldId id="300" r:id="rId37"/>
    <p:sldId id="285" r:id="rId38"/>
    <p:sldId id="286" r:id="rId39"/>
    <p:sldId id="293" r:id="rId40"/>
    <p:sldId id="294" r:id="rId41"/>
    <p:sldId id="295" r:id="rId42"/>
    <p:sldId id="296" r:id="rId43"/>
    <p:sldId id="301" r:id="rId44"/>
    <p:sldId id="309" r:id="rId45"/>
    <p:sldId id="310" r:id="rId46"/>
    <p:sldId id="305" r:id="rId47"/>
    <p:sldId id="306" r:id="rId48"/>
    <p:sldId id="276" r:id="rId49"/>
    <p:sldId id="297" r:id="rId50"/>
  </p:sldIdLst>
  <p:sldSz cx="9144000" cy="6858000" type="screen4x3"/>
  <p:notesSz cx="6670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956" autoAdjust="0"/>
  </p:normalViewPr>
  <p:slideViewPr>
    <p:cSldViewPr>
      <p:cViewPr varScale="1">
        <p:scale>
          <a:sx n="81" d="100"/>
          <a:sy n="81" d="100"/>
        </p:scale>
        <p:origin x="-8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70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852488" y="744538"/>
            <a:ext cx="4962525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6463"/>
            <a:ext cx="53340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8250" y="9429750"/>
            <a:ext cx="288766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4DEEF59D-E77B-43E8-9C46-A742563C8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C6C5C9-18F1-4621-879A-A4B90807385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AD69E6-FF7C-4DEA-8CFD-3BAEC4801588}" type="slidenum">
              <a:rPr lang="ru-RU" sz="1200">
                <a:solidFill>
                  <a:srgbClr val="000000"/>
                </a:solidFill>
                <a:ea typeface="SimSun" charset="0"/>
                <a:cs typeface="SimSun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2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0900" y="741363"/>
            <a:ext cx="4972050" cy="3729037"/>
          </a:xfrm>
          <a:solidFill>
            <a:srgbClr val="FFFFFF"/>
          </a:solidFill>
          <a:ln/>
        </p:spPr>
      </p:sp>
      <p:sp>
        <p:nvSpPr>
          <p:cNvPr id="65541" name="Rectangle 3"/>
          <p:cNvSpPr>
            <a:spLocks noChangeArrowheads="1"/>
          </p:cNvSpPr>
          <p:nvPr>
            <p:ph type="body" idx="1"/>
          </p:nvPr>
        </p:nvSpPr>
        <p:spPr>
          <a:xfrm>
            <a:off x="666750" y="4719638"/>
            <a:ext cx="5335588" cy="44672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91064A-E00D-44F5-87F0-B7BC88C43227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9C577B-2850-4C6E-B164-39A95BDAB63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B1A774-76BE-40A4-A510-F08A60449602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7CD185-0702-44E8-A859-E74B690645E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E15B4F-E579-4068-80C1-8C413204B8B2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C377D0-4797-4E41-9D66-7FA94B9C30F5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B9C706-1984-4372-8E79-3B029D10A911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4B07F6-32AC-49EF-A38F-9209BDF2DC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270017-91C0-458A-879F-355ACC78117C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7BC4F4-9024-4101-91D4-B5E9F9429897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8E173B-DD63-4984-A204-1C725526A747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99FDAB-0DE3-4351-85F9-099CFAC8548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D56D0C-AA2B-4C51-BBE6-56B328AF3761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0791B9-5050-4C6A-93C5-A3044A4BEC8E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9FB9EE-CD85-416C-8506-D87169B8FFF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92DC6D-2075-433B-BCC7-B72BB602E7C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48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02030D-7707-4C85-BCD5-6ECB96CF5840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1D7213-10C7-4655-9FDD-BF3FB0B955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23D75F-5B7A-47EE-95B7-667D19C2628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1B3249-052A-43BD-94EB-7EB73345D36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7AC9C8-EE38-454E-BE02-8B62903D305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0DC670-5914-4621-82C8-25721DC23C78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0F7031-679D-4D2A-BDAF-70675506F170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85D4-A2A3-483C-A7A7-65F06D1BF847}" type="datetimeFigureOut">
              <a:rPr lang="en-US"/>
              <a:pPr>
                <a:defRPr/>
              </a:pPr>
              <a:t>12/10/2013</a:t>
            </a:fld>
            <a:endParaRPr lang="en-US" sz="1600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6302-38C5-4C67-89C0-273186F95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F1EE-DE1D-43F4-94E5-096AB2336F69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68F1-188E-4B69-8F9C-6D70F1D84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65AC-F496-4DF9-A1A7-3D509A8D79FD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6CAB-5142-4968-85C7-8F2567584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5131-D657-4787-8947-800FA9B55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0B93-26B4-41BC-BAD7-F685426CB585}" type="datetimeFigureOut">
              <a:rPr lang="en-US"/>
              <a:pPr>
                <a:defRPr/>
              </a:pPr>
              <a:t>12/10/2013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E9AA-5853-4DD1-A9C5-5BEAE5F71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1832-BDB9-49FA-AD41-7BC15CF5D141}" type="datetimeFigureOut">
              <a:rPr lang="en-US"/>
              <a:pPr>
                <a:defRPr/>
              </a:pPr>
              <a:t>12/10/2013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D8BA-BF80-47D6-97A8-4A69D999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B2FD-5C9E-490A-BBBD-887D40BE1D62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B56E-7A8B-439E-BC64-B29CC855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FD7A-29A2-4B51-899E-3DAFA16ED286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BDC8-F857-4315-B941-377C0F55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695B-7E8F-4013-B8C5-E712B0EEF0CC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154C-271C-4B51-9704-FD3883F9A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B448-66E6-417E-9F63-923DBC17BEA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C0BC-7F99-4853-90B4-367EE997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3B6D-0C01-4AC6-85E2-0CEC96E52FB3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003A-68E1-474E-87FF-07A7D7F55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EF72-18AC-4FD6-AB91-D18A5C056F3A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134B-57C6-4E2C-9168-D0893F77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31190D-ABE4-44F4-A890-03E96C0336FF}" type="datetimeFigureOut">
              <a:rPr lang="en-US"/>
              <a:pPr>
                <a:defRPr/>
              </a:pPr>
              <a:t>12/10/2013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 typeface="Times New Roman" pitchFamily="16" charset="0"/>
              <a:buNone/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3CFFC50-CC46-4ECE-A4AE-679F68CF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kuban.r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ge.edu.ru/" TargetMode="External"/><Relationship Id="rId5" Type="http://schemas.openxmlformats.org/officeDocument/2006/relationships/hyperlink" Target="http://idppo.kubannet.ru/" TargetMode="External"/><Relationship Id="rId4" Type="http://schemas.openxmlformats.org/officeDocument/2006/relationships/hyperlink" Target="http://www.gas.kubanne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kuban.ru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236913"/>
            <a:ext cx="4321175" cy="245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104900"/>
            <a:ext cx="8424862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2146BD"/>
              </a:solidFill>
              <a:latin typeface="Garamond" pitchFamily="18" charset="0"/>
              <a:ea typeface="SimSun" charset="0"/>
              <a:cs typeface="SimSun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Государственная (итоговая) аттестация обучающихся, освоивших образовательные программы основного общего образования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в 2014году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236913"/>
            <a:ext cx="4321175" cy="245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990600"/>
            <a:ext cx="8229600" cy="566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п.4</a:t>
            </a:r>
          </a:p>
          <a:p>
            <a:pPr marL="342900" indent="-341313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Освоение основных образовательных программ среднего (полного) общего образования завершается обязательной государственной (итоговой) аттестацией выпускников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по русскому языку и математике.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п.4</a:t>
            </a:r>
          </a:p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36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Экзамены по выбору</a:t>
            </a: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(количество определяется выпускником):</a:t>
            </a:r>
          </a:p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  литература, физика, химия, биология, география, история, обществознание, иностранные языки, информатика и информационно-коммуникационные технологии.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81000" y="1066800"/>
            <a:ext cx="8153400" cy="248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п.6</a:t>
            </a:r>
          </a:p>
          <a:p>
            <a:pPr marL="342900" indent="-341313"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ГИА проводится в форме</a:t>
            </a:r>
          </a:p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600" b="1">
              <a:solidFill>
                <a:srgbClr val="333399"/>
              </a:solidFill>
              <a:latin typeface="Times New Roman" pitchFamily="18" charset="0"/>
              <a:ea typeface="SimSun" charset="0"/>
              <a:cs typeface="SimSun" charset="0"/>
            </a:endParaRPr>
          </a:p>
          <a:p>
            <a:pPr marL="342900" indent="-341313">
              <a:lnSpc>
                <a:spcPct val="90000"/>
              </a:lnSpc>
              <a:spcBef>
                <a:spcPts val="900"/>
              </a:spcBef>
              <a:buClr>
                <a:srgbClr val="333399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600" b="1">
              <a:solidFill>
                <a:srgbClr val="333399"/>
              </a:solidFill>
              <a:latin typeface="Times New Roman" pitchFamily="18" charset="0"/>
              <a:ea typeface="SimSun" charset="0"/>
              <a:cs typeface="SimSun" charset="0"/>
            </a:endParaRPr>
          </a:p>
        </p:txBody>
      </p:sp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533400" y="2590800"/>
          <a:ext cx="8078788" cy="2743200"/>
        </p:xfrm>
        <a:graphic>
          <a:graphicData uri="http://schemas.openxmlformats.org/drawingml/2006/table">
            <a:tbl>
              <a:tblPr/>
              <a:tblGrid>
                <a:gridCol w="4040188"/>
                <a:gridCol w="4038600"/>
              </a:tblGrid>
              <a:tr h="27432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ЕГЭ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(единого государственного экзамена)</a:t>
                      </a:r>
                    </a:p>
                  </a:txBody>
                  <a:tcPr marL="90000" marR="90000" marT="69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ГВЭ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(государственного выпускного экзамена)</a:t>
                      </a:r>
                    </a:p>
                  </a:txBody>
                  <a:tcPr marL="90000" marR="90000" marT="69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0"/>
            <a:ext cx="864393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Организация государственной (итоговой) аттестации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(п.п. 11, 12 Положения о формах и порядке проведения ГИА, утвержденного приказом Министерства образования и науки  РФ от 28 ноября 2008 г. № 362)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в форме ЕГЭ</a:t>
            </a: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 -  организуется и проводится </a:t>
            </a: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Рособрнадзором </a:t>
            </a: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совместно с органами исполнительной власти субъектов </a:t>
            </a: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Российской Федерации, осуществляющими управление </a:t>
            </a: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в сфере образования; 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в форме ГВЭ</a:t>
            </a: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 – организуется и проводится </a:t>
            </a: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органами </a:t>
            </a: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исполнительной власти</a:t>
            </a: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 субъектов РФ,</a:t>
            </a: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 осуществляющими управление в сфере образования,</a:t>
            </a: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 образовательными учреждениями и их учредителями. 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None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Для организации и проведения ГИА ежегодно </a:t>
            </a: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создаются</a:t>
            </a:r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: 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 экзаменационные комиссии;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  предметные комиссии;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ClrTx/>
              <a:buSzTx/>
              <a:buFontTx/>
              <a:buChar char="•"/>
              <a:tabLst>
                <a:tab pos="571500" algn="l"/>
                <a:tab pos="762000" algn="l"/>
                <a:tab pos="1579563" algn="l"/>
                <a:tab pos="2514600" algn="l"/>
              </a:tabLst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  конфликтные комиссии. </a:t>
            </a: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81000" y="1066800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п.14</a:t>
            </a:r>
          </a:p>
          <a:p>
            <a:pPr marL="342900" indent="-341313">
              <a:spcBef>
                <a:spcPts val="9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39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К ГИА </a:t>
            </a:r>
            <a:r>
              <a:rPr lang="ru-RU" sz="39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допускаются</a:t>
            </a:r>
            <a:r>
              <a:rPr lang="ru-RU" sz="39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выпускники образовательных учреждений, имеющие годовые отметки по всем общеобразовательным предметам учебного плана </a:t>
            </a:r>
            <a:r>
              <a:rPr lang="ru-RU" sz="39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за </a:t>
            </a:r>
            <a:r>
              <a:rPr lang="en-US" sz="39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X, XI (XII)</a:t>
            </a:r>
            <a:r>
              <a:rPr lang="ru-RU" sz="39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классы </a:t>
            </a:r>
            <a:r>
              <a:rPr lang="ru-RU" sz="39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ниже удовлетворительных.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п.15</a:t>
            </a:r>
          </a:p>
          <a:p>
            <a:pPr marL="342900" indent="-341313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Решение о допуске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к государственной (итоговой) аттестации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принимается педагогическим советом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образовательного учреждения и оформляется приказом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позднее 25 мая текущего года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447800"/>
            <a:ext cx="8229600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п.22</a:t>
            </a:r>
          </a:p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Расписание экзаменов ГИА</a:t>
            </a:r>
          </a:p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4000" b="1" u="sng">
              <a:solidFill>
                <a:srgbClr val="333399"/>
              </a:solidFill>
              <a:latin typeface="Times New Roman" pitchFamily="18" charset="0"/>
              <a:ea typeface="SimSun" charset="0"/>
              <a:cs typeface="SimSun" charset="0"/>
            </a:endParaRPr>
          </a:p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4000" b="1" i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Интервал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между экзаменами для каждого выпускника составлял, как правило,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менее двух дней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304800" y="1066800"/>
            <a:ext cx="8229600" cy="204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indent="-284163"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п.25</a:t>
            </a:r>
          </a:p>
          <a:p>
            <a:pPr lvl="1" indent="-284163"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Результаты ГИА признаются 			удовлетворительными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457200" y="3200400"/>
          <a:ext cx="8307388" cy="2951163"/>
        </p:xfrm>
        <a:graphic>
          <a:graphicData uri="http://schemas.openxmlformats.org/drawingml/2006/table">
            <a:tbl>
              <a:tblPr/>
              <a:tblGrid>
                <a:gridCol w="4154488"/>
                <a:gridCol w="4152900"/>
              </a:tblGrid>
              <a:tr h="29511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ЕГЭ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набранное количество баллов 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не ниже минимального</a:t>
                      </a:r>
                    </a:p>
                  </a:txBody>
                  <a:tcPr marL="90000" marR="90000" marT="69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ГВЭ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полученная отметка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8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не ниже </a:t>
                      </a:r>
                      <a:r>
                        <a:rPr kumimoji="0" lang="ru-RU" sz="3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SimSun" charset="0"/>
                          <a:cs typeface="SimSun" charset="0"/>
                        </a:rPr>
                        <a:t>удовлетворительной</a:t>
                      </a:r>
                    </a:p>
                  </a:txBody>
                  <a:tcPr marL="90000" marR="90000" marT="682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п.25</a:t>
            </a:r>
          </a:p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Неудовлетворительный результат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по </a:t>
            </a:r>
            <a:r>
              <a:rPr lang="ru-RU" sz="4000" b="1" i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одному из обязательных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 общеобразовательных предметов (русский язык или математика) – выпускник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допускается повторно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к ГИА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п.27</a:t>
            </a:r>
          </a:p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Итоговые отметки в аттестате: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i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среднеарифметическое</a:t>
            </a: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годовых отметок за 10, 11(12) классы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все предметы      </a:t>
            </a:r>
            <a:r>
              <a:rPr lang="ru-RU" sz="32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инвариантной</a:t>
            </a:r>
            <a:r>
              <a:rPr lang="ru-RU" sz="32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(обязательной)</a:t>
            </a: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части базисного учебного плана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предметы </a:t>
            </a:r>
            <a:r>
              <a:rPr lang="ru-RU" sz="32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вариативной</a:t>
            </a: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части учебного плана ОУ (</a:t>
            </a:r>
            <a:r>
              <a:rPr lang="ru-RU" sz="32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менее 64 часов</a:t>
            </a: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за 10, 11 классы)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938" y="5700713"/>
            <a:ext cx="8251825" cy="10128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17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2724150"/>
            <a:ext cx="8229600" cy="7556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17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79413" y="3794125"/>
            <a:ext cx="8229600" cy="5397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17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8938" y="4764088"/>
            <a:ext cx="8247062" cy="5842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17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71475" y="1519238"/>
            <a:ext cx="8258175" cy="8270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17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7088" y="1557338"/>
            <a:ext cx="79375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Georgia" pitchFamily="18" charset="0"/>
                <a:cs typeface="Arial" charset="0"/>
              </a:rPr>
              <a:t>СОВМЕЩЕНИЕ ГОСУДАРСТВЕННОЙ ИТОГОВОЙ АТТЕСТАЦИИ ВЫПУСКНИКОВ ШКОЛ И ВСТУПИТЕЛЬНЫХ ИСПЫТАНИЙ В ВУЗЫ И ССУЗЫ</a:t>
            </a:r>
            <a:endParaRPr lang="en-US" b="1">
              <a:solidFill>
                <a:srgbClr val="003399"/>
              </a:solidFill>
              <a:latin typeface="Georgia" pitchFamily="18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ru-RU" b="1">
              <a:solidFill>
                <a:srgbClr val="003399"/>
              </a:solidFill>
              <a:latin typeface="Georgia" pitchFamily="18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Georgia" pitchFamily="18" charset="0"/>
                <a:cs typeface="Arial" charset="0"/>
              </a:rPr>
              <a:t>Формирование системы более объективной оценки подготовки выпускников общеобразовательных учреждений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ru-RU" b="1">
              <a:solidFill>
                <a:srgbClr val="003399"/>
              </a:solidFill>
              <a:latin typeface="Georgia" pitchFamily="18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Georgia" pitchFamily="18" charset="0"/>
                <a:cs typeface="Arial" charset="0"/>
              </a:rPr>
              <a:t>Повышение объективности вступительных испытаний для приема в вузы и ссузы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b="1">
              <a:solidFill>
                <a:srgbClr val="003399"/>
              </a:solidFill>
              <a:latin typeface="Georgia" pitchFamily="18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Georgia" pitchFamily="18" charset="0"/>
                <a:cs typeface="Arial" charset="0"/>
              </a:rPr>
              <a:t>Снижение нагрузки на выпускников школ (сдача одной серии экзаменов взамен выпускных и вступительных)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ru-RU" b="1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Georgia" pitchFamily="18" charset="0"/>
                <a:cs typeface="Arial" charset="0"/>
              </a:rPr>
              <a:t>Снижение нагрузки на государственные, муниципальные и семейные бюджеты (уход от необходимости поездок абитуриентов на вступительные экзамены)</a:t>
            </a:r>
            <a:endParaRPr lang="ru-RU" b="1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16392" name="Oval 8"/>
          <p:cNvSpPr>
            <a:spLocks noChangeAspect="1" noChangeArrowheads="1"/>
          </p:cNvSpPr>
          <p:nvPr/>
        </p:nvSpPr>
        <p:spPr bwMode="auto">
          <a:xfrm>
            <a:off x="447675" y="1852613"/>
            <a:ext cx="147638" cy="14763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/>
          <p:cNvSpPr>
            <a:spLocks noChangeAspect="1" noChangeArrowheads="1"/>
          </p:cNvSpPr>
          <p:nvPr/>
        </p:nvSpPr>
        <p:spPr bwMode="auto">
          <a:xfrm>
            <a:off x="409575" y="2976563"/>
            <a:ext cx="147638" cy="14763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Oval 10"/>
          <p:cNvSpPr>
            <a:spLocks noChangeAspect="1" noChangeArrowheads="1"/>
          </p:cNvSpPr>
          <p:nvPr/>
        </p:nvSpPr>
        <p:spPr bwMode="auto">
          <a:xfrm>
            <a:off x="419100" y="3970338"/>
            <a:ext cx="147638" cy="14763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438150" y="4957763"/>
            <a:ext cx="147638" cy="14763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449263" y="6115050"/>
            <a:ext cx="147637" cy="147638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58324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Что такое ЕГЭ?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066800"/>
            <a:ext cx="82296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32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п.31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Выдается справка об обучении в ОУ</a:t>
            </a:r>
          </a:p>
          <a:p>
            <a:pPr marL="342900" indent="-341313" algn="ctr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2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(форма утверждена Минобрнауки РФ)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завершившим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среднего (полного) общего образования,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прошедшим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государственной (итоговой) аттестации,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получившим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на государственной (итоговой) аттестации </a:t>
            </a:r>
            <a:r>
              <a:rPr lang="ru-RU" sz="28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неудовлетворительные результаты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по русскому языку и математике,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получившим повторно неудовлетворительный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результат </a:t>
            </a:r>
            <a:r>
              <a:rPr lang="ru-RU" sz="28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по русскому языку или математике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28600" y="1371600"/>
            <a:ext cx="8686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п.31</a:t>
            </a:r>
          </a:p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Выпускникам, 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получившим справку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, предоставляется право 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пройти ГИА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по соответствующим общеобразовательным предметам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не ранее чем через год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81000" y="1066800"/>
            <a:ext cx="82296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п.8</a:t>
            </a:r>
          </a:p>
          <a:p>
            <a:pPr marL="342900"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</a:t>
            </a: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ГВЭ проводится для обучающихся</a:t>
            </a:r>
          </a:p>
          <a:p>
            <a:pPr marL="342900" indent="-341313">
              <a:lnSpc>
                <a:spcPct val="90000"/>
              </a:lnSpc>
              <a:spcBef>
                <a:spcPts val="225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900" b="1">
              <a:solidFill>
                <a:srgbClr val="333399"/>
              </a:solidFill>
              <a:latin typeface="Times New Roman" pitchFamily="18" charset="0"/>
              <a:ea typeface="SimSun" charset="0"/>
              <a:cs typeface="SimSun" charset="0"/>
            </a:endParaRPr>
          </a:p>
          <a:p>
            <a:pPr marL="342900" indent="-341313">
              <a:lnSpc>
                <a:spcPct val="90000"/>
              </a:lnSpc>
              <a:spcBef>
                <a:spcPts val="9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с ограниченными возможностями </a:t>
            </a:r>
            <a:r>
              <a:rPr lang="ru-RU" sz="3600" b="1" i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здоровья,</a:t>
            </a:r>
          </a:p>
          <a:p>
            <a:pPr marL="342900" indent="-341313">
              <a:lnSpc>
                <a:spcPct val="90000"/>
              </a:lnSpc>
              <a:spcBef>
                <a:spcPts val="9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ОУ </a:t>
            </a:r>
            <a:r>
              <a:rPr lang="ru-RU" sz="36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уголовно-исполнительной</a:t>
            </a: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системы </a:t>
            </a:r>
          </a:p>
          <a:p>
            <a:pPr marL="342900"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-может проводиться </a:t>
            </a:r>
            <a:r>
              <a:rPr lang="ru-RU" sz="36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в форме ЕГЭ</a:t>
            </a: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(по </a:t>
            </a:r>
            <a:r>
              <a:rPr lang="ru-RU" sz="3600" b="1" i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желанию</a:t>
            </a: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выпускника), </a:t>
            </a:r>
          </a:p>
          <a:p>
            <a:pPr marL="342900"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-допускается </a:t>
            </a:r>
            <a:r>
              <a:rPr lang="ru-RU" sz="36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сочетание ЕГЭ и ГВЭ</a:t>
            </a:r>
            <a:r>
              <a:rPr lang="ru-RU" sz="36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52400" y="990600"/>
            <a:ext cx="86868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3200" b="1">
                <a:solidFill>
                  <a:srgbClr val="333399"/>
                </a:solidFill>
                <a:ea typeface="SimSun" charset="0"/>
                <a:cs typeface="SimSun" charset="0"/>
              </a:rPr>
              <a:t>10, 11 (12) классы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ea typeface="SimSun" charset="0"/>
                <a:cs typeface="SimSun" charset="0"/>
              </a:rPr>
              <a:t>Прошедшие государственную аттестацию</a:t>
            </a: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ea typeface="SimSun" charset="0"/>
                <a:cs typeface="SimSun" charset="0"/>
              </a:rPr>
              <a:t>Имеющие полугодовые, годовые, итоговые отметки по всем предметам учебного плана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>
              <a:solidFill>
                <a:srgbClr val="333399"/>
              </a:solidFill>
              <a:ea typeface="SimSun" charset="0"/>
              <a:cs typeface="SimSun" charset="0"/>
            </a:endParaRP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ea typeface="SimSun" charset="0"/>
                <a:cs typeface="SimSun" charset="0"/>
              </a:rPr>
              <a:t>Золотая медаль – «5»</a:t>
            </a:r>
          </a:p>
          <a:p>
            <a:pPr marL="342900" indent="-341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>
              <a:solidFill>
                <a:srgbClr val="333399"/>
              </a:solidFill>
              <a:ea typeface="SimSun" charset="0"/>
              <a:cs typeface="SimSun" charset="0"/>
            </a:endParaRP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333399"/>
                </a:solidFill>
                <a:ea typeface="SimSun" charset="0"/>
                <a:cs typeface="SimSun" charset="0"/>
              </a:rPr>
              <a:t>Серебряная медаль – «5» и не более двух    отметок «4»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«Об утверждении Положения о медалях «За особые успехи в учении»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Приказ Минобрнауки России от 25.02.2010 № 140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К обучающимся (выпускникам) с </a:t>
            </a:r>
            <a:r>
              <a:rPr lang="ru-RU" sz="28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ограниченными возможностями здоровья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относятся лица, имеющие недостатки в физическом и (или) психическом развитии:</a:t>
            </a:r>
          </a:p>
          <a:p>
            <a:pPr marL="342900" indent="-341313">
              <a:lnSpc>
                <a:spcPct val="90000"/>
              </a:lnSpc>
              <a:spcBef>
                <a:spcPts val="2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800" b="1">
              <a:solidFill>
                <a:srgbClr val="333399"/>
              </a:solidFill>
              <a:latin typeface="Times New Roman" pitchFamily="18" charset="0"/>
              <a:ea typeface="SimSun" charset="0"/>
              <a:cs typeface="SimSun" charset="0"/>
            </a:endParaRP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дети-инвалиды,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обучавшиеся в 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XI (XII) </a:t>
            </a: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классе по состоянию здоровья на дому,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в оздоровительных образовательных учреждениях санаторного типа для детей, нуждающихся в длительном лечении,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находившиеся в лечебно-профилактических учреждениях более 4 месяцев.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Положения о формах и порядке проведения ГИА обучающихся,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освоивших основные общеобразовательные программы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 среднего (полного) общего образования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ea typeface="SimSun" charset="0"/>
                <a:cs typeface="SimSun" charset="0"/>
              </a:rPr>
              <a:t>	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п.2 </a:t>
            </a:r>
          </a:p>
          <a:p>
            <a:pPr marL="342900" indent="-341313">
              <a:spcBef>
                <a:spcPts val="10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	Выпускники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до 1 марта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подают в ОУ 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заявление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с указанием </a:t>
            </a:r>
            <a:r>
              <a:rPr lang="ru-RU" sz="4000" b="1" i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перечня предметов</a:t>
            </a:r>
            <a:r>
              <a:rPr lang="ru-RU" sz="4000" b="1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 и  </a:t>
            </a:r>
            <a:r>
              <a:rPr lang="ru-RU" sz="4000" b="1" u="sng">
                <a:solidFill>
                  <a:srgbClr val="333399"/>
                </a:solidFill>
                <a:latin typeface="Times New Roman" pitchFamily="18" charset="0"/>
                <a:ea typeface="SimSun" charset="0"/>
                <a:cs typeface="SimSun" charset="0"/>
              </a:rPr>
              <a:t>формы сдачи экзамена.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FFFFFF"/>
                </a:solidFill>
                <a:ea typeface="SimSun" charset="0"/>
                <a:cs typeface="SimSun" charset="0"/>
              </a:rPr>
              <a:t>Порядок проведения ГВЭ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Для выпускников, </a:t>
            </a:r>
            <a:r>
              <a:rPr lang="ru-RU" b="1" u="sng" smtClean="0">
                <a:solidFill>
                  <a:srgbClr val="CC0000"/>
                </a:solidFill>
                <a:latin typeface="Times New Roman" pitchFamily="18" charset="0"/>
              </a:rPr>
              <a:t>пропустивших </a:t>
            </a:r>
            <a:r>
              <a:rPr lang="ru-RU" b="1" smtClean="0">
                <a:latin typeface="Times New Roman" pitchFamily="18" charset="0"/>
              </a:rPr>
              <a:t>государственную (итоговую) аттестацию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smtClean="0">
                <a:solidFill>
                  <a:srgbClr val="CC0000"/>
                </a:solidFill>
                <a:latin typeface="Times New Roman" pitchFamily="18" charset="0"/>
              </a:rPr>
              <a:t>по уважительным причинам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u="sng" smtClean="0">
                <a:solidFill>
                  <a:srgbClr val="CC0000"/>
                </a:solidFill>
                <a:latin typeface="Times New Roman" pitchFamily="18" charset="0"/>
              </a:rPr>
              <a:t>(болезнь или иные обстоятельства, закрепленные документально)</a:t>
            </a:r>
            <a:r>
              <a:rPr lang="ru-RU" b="1" i="1" smtClean="0">
                <a:latin typeface="Times New Roman" pitchFamily="18" charset="0"/>
              </a:rPr>
              <a:t>,</a:t>
            </a:r>
            <a:r>
              <a:rPr lang="ru-RU" b="1" smtClean="0">
                <a:latin typeface="Times New Roman" pitchFamily="18" charset="0"/>
              </a:rPr>
              <a:t> предусматриваются дополнительные сроки проведения государственной (итоговой) аттестации.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85875"/>
            <a:ext cx="8353425" cy="454183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Права </a:t>
            </a:r>
            <a:r>
              <a:rPr lang="ru-RU" b="1" dirty="0">
                <a:solidFill>
                  <a:srgbClr val="000099"/>
                </a:solidFill>
                <a:latin typeface="Book Antiqua" pitchFamily="18" charset="0"/>
              </a:rPr>
              <a:t>сдавать какие либо предметы в дополнительные сроки или, как раньше говорилось, в «период второй </a:t>
            </a:r>
            <a:r>
              <a:rPr lang="ru-RU" b="1" dirty="0" err="1">
                <a:solidFill>
                  <a:srgbClr val="000099"/>
                </a:solidFill>
                <a:latin typeface="Book Antiqua" pitchFamily="18" charset="0"/>
              </a:rPr>
              <a:t>ВУЗовской</a:t>
            </a:r>
            <a:r>
              <a:rPr lang="ru-RU" b="1" dirty="0">
                <a:solidFill>
                  <a:srgbClr val="000099"/>
                </a:solidFill>
                <a:latin typeface="Book Antiqua" pitchFamily="18" charset="0"/>
              </a:rPr>
              <a:t> волны в июле»   у выпускников текущего учебного года </a:t>
            </a:r>
            <a:r>
              <a:rPr lang="ru-RU" b="1" u="sng" dirty="0">
                <a:solidFill>
                  <a:srgbClr val="FF0000"/>
                </a:solidFill>
                <a:latin typeface="Book Antiqua" pitchFamily="18" charset="0"/>
              </a:rPr>
              <a:t>НЕТ!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800" b="1" u="sng" dirty="0">
              <a:solidFill>
                <a:schemeClr val="accent2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99"/>
                </a:solidFill>
                <a:latin typeface="Book Antiqua" pitchFamily="18" charset="0"/>
              </a:rPr>
              <a:t>   </a:t>
            </a:r>
            <a:r>
              <a:rPr lang="ru-RU" b="1" dirty="0">
                <a:latin typeface="Book Antiqua" pitchFamily="18" charset="0"/>
              </a:rPr>
              <a:t>Исключение могут составить только случаи заболевания в течение всего периода ЕГЭ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>
                <a:latin typeface="Book Antiqua" pitchFamily="18" charset="0"/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88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u="sng">
                <a:solidFill>
                  <a:srgbClr val="333399"/>
                </a:solidFill>
                <a:ea typeface="SimSun" charset="0"/>
                <a:cs typeface="SimSun" charset="0"/>
              </a:rPr>
              <a:t>п.1.5.</a:t>
            </a: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 ГИА может проводиться </a:t>
            </a:r>
            <a:r>
              <a:rPr lang="ru-RU" sz="2800" b="1">
                <a:solidFill>
                  <a:srgbClr val="FF3300"/>
                </a:solidFill>
                <a:ea typeface="SimSun" charset="0"/>
                <a:cs typeface="SimSun" charset="0"/>
              </a:rPr>
              <a:t> </a:t>
            </a:r>
            <a:r>
              <a:rPr lang="ru-RU" sz="2800" b="1" u="sng">
                <a:solidFill>
                  <a:srgbClr val="FF3300"/>
                </a:solidFill>
                <a:ea typeface="SimSun" charset="0"/>
                <a:cs typeface="SimSun" charset="0"/>
              </a:rPr>
              <a:t>досрочно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u="sng">
                <a:solidFill>
                  <a:srgbClr val="333399"/>
                </a:solidFill>
                <a:ea typeface="SimSun" charset="0"/>
                <a:cs typeface="SimSun" charset="0"/>
              </a:rPr>
              <a:t>   		  </a:t>
            </a:r>
            <a:r>
              <a:rPr lang="ru-RU" sz="2800" b="1" u="sng">
                <a:solidFill>
                  <a:srgbClr val="FF3300"/>
                </a:solidFill>
                <a:ea typeface="SimSun" charset="0"/>
                <a:cs typeface="SimSun" charset="0"/>
              </a:rPr>
              <a:t>не ранее 20 апреля</a:t>
            </a: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 для: 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-участников </a:t>
            </a:r>
            <a:r>
              <a:rPr lang="ru-RU" sz="2800" b="1" i="1" u="sng">
                <a:solidFill>
                  <a:srgbClr val="333399"/>
                </a:solidFill>
                <a:ea typeface="SimSun" charset="0"/>
                <a:cs typeface="SimSun" charset="0"/>
              </a:rPr>
              <a:t>международных олимпиад</a:t>
            </a: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;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-участников российских или </a:t>
            </a:r>
            <a:r>
              <a:rPr lang="ru-RU" sz="2800" b="1" i="1" u="sng">
                <a:solidFill>
                  <a:srgbClr val="333399"/>
                </a:solidFill>
                <a:ea typeface="SimSun" charset="0"/>
                <a:cs typeface="SimSun" charset="0"/>
              </a:rPr>
              <a:t>международных спортивных соревнований, конкурсов</a:t>
            </a: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, смотров и т.п.;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-</a:t>
            </a:r>
            <a:r>
              <a:rPr lang="ru-RU" sz="2800" b="1" i="1" u="sng">
                <a:solidFill>
                  <a:srgbClr val="333399"/>
                </a:solidFill>
                <a:ea typeface="SimSun" charset="0"/>
                <a:cs typeface="SimSun" charset="0"/>
              </a:rPr>
              <a:t>выезжающих</a:t>
            </a: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 на постоянное место жительства за рубежом;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-обучающихся </a:t>
            </a:r>
            <a:r>
              <a:rPr lang="ru-RU" sz="2800" b="1" i="1" u="sng">
                <a:solidFill>
                  <a:srgbClr val="333399"/>
                </a:solidFill>
                <a:ea typeface="SimSun" charset="0"/>
                <a:cs typeface="SimSun" charset="0"/>
              </a:rPr>
              <a:t>вечерних школ</a:t>
            </a:r>
            <a:r>
              <a:rPr lang="ru-RU" sz="2800" b="1">
                <a:solidFill>
                  <a:srgbClr val="333399"/>
                </a:solidFill>
                <a:ea typeface="SimSun" charset="0"/>
                <a:cs typeface="SimSun" charset="0"/>
              </a:rPr>
              <a:t>.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>
              <a:solidFill>
                <a:srgbClr val="333399"/>
              </a:solidFill>
              <a:ea typeface="SimSun" charset="0"/>
              <a:cs typeface="SimSun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5576E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317625" y="228600"/>
            <a:ext cx="7612063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FFFFFF"/>
                </a:solidFill>
                <a:ea typeface="SimSun" charset="0"/>
                <a:cs typeface="SimSun" charset="0"/>
              </a:rPr>
              <a:t>Положение о государственной (итоговой) аттестации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Продолжительность проведения ЕГЭ </a:t>
            </a:r>
            <a:b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</a:t>
            </a: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классе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08962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Book Antiqua" pitchFamily="18" charset="0"/>
              </a:rPr>
              <a:t>Продолжительность ЕГЭ: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Book Antiqua" pitchFamily="18" charset="0"/>
              </a:rPr>
              <a:t>по математике, физика, литературе, информатике и ИКТ – 4 часа (240 минут);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Book Antiqua" pitchFamily="18" charset="0"/>
              </a:rPr>
              <a:t>по истории, обществознанию – 3,5 часа (210 минут);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Book Antiqua" pitchFamily="18" charset="0"/>
              </a:rPr>
              <a:t>по русскому языку, биологии, химии, географии – 3 часа (180 минут);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Book Antiqua" pitchFamily="18" charset="0"/>
              </a:rPr>
              <a:t>по иностранному языку – 160 минут.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000" b="1" smtClean="0">
              <a:latin typeface="Book Antiqua" pitchFamily="18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000099"/>
                </a:solidFill>
                <a:latin typeface="Book Antiqua" pitchFamily="18" charset="0"/>
              </a:rPr>
              <a:t>Время, выделенное на подготовительные мероприятия (проведение инструктажа участников ЕГЭ, вскрытие специальных пакетов, заполнение области регистрации бланков ЕГЭ), в продолжительность ЕГЭ </a:t>
            </a:r>
            <a:r>
              <a:rPr lang="ru-RU" sz="2200" b="1" u="sng" smtClean="0">
                <a:solidFill>
                  <a:srgbClr val="000099"/>
                </a:solidFill>
                <a:latin typeface="Book Antiqua" pitchFamily="18" charset="0"/>
              </a:rPr>
              <a:t>не включается</a:t>
            </a:r>
            <a:r>
              <a:rPr lang="ru-RU" sz="2200" b="1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0" y="0"/>
            <a:ext cx="9142413" cy="835025"/>
            <a:chOff x="0" y="0"/>
            <a:chExt cx="5759" cy="526"/>
          </a:xfrm>
        </p:grpSpPr>
        <p:sp>
          <p:nvSpPr>
            <p:cNvPr id="1741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84" cy="5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0413" y="152400"/>
            <a:ext cx="7812087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  <a:ea typeface="SimSun" charset="0"/>
                <a:cs typeface="SimSun" charset="0"/>
              </a:rPr>
              <a:t>Нормативные документы 11 класс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386763" cy="509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Федеральный закон от 29 декабря 2012 № 273-ФЗ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«Об образовании в Российской Федерации»</a:t>
            </a:r>
          </a:p>
          <a:p>
            <a:pPr marL="355600" indent="-355600">
              <a:spcBef>
                <a:spcPts val="2113"/>
              </a:spcBef>
              <a:buClr>
                <a:srgbClr val="000099"/>
              </a:buClr>
              <a:buFont typeface="Times New Roman" pitchFamily="16" charset="0"/>
              <a:buChar char="•"/>
              <a:tabLst>
                <a:tab pos="355600" algn="l"/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  <a:defRPr/>
            </a:pPr>
            <a:r>
              <a:rPr lang="ru-RU" sz="2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Приказ </a:t>
            </a:r>
            <a:r>
              <a:rPr lang="ru-RU" sz="2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Минобрнауки</a:t>
            </a:r>
            <a:r>
              <a:rPr lang="ru-RU" sz="2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России об утверждении Положения о формах и порядке проведения государственной (итоговой) аттестации обучающихся, освоивших основные общеобразовательные программы среднего (полного) общего образования   </a:t>
            </a:r>
            <a:r>
              <a:rPr lang="ru-RU" sz="2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от 28.11.2008г. №362</a:t>
            </a:r>
          </a:p>
          <a:p>
            <a:pPr marL="355600" indent="-355600">
              <a:spcBef>
                <a:spcPts val="2113"/>
              </a:spcBef>
              <a:buClr>
                <a:srgbClr val="000099"/>
              </a:buClr>
              <a:buFont typeface="Times New Roman" pitchFamily="16" charset="0"/>
              <a:buChar char="•"/>
              <a:tabLst>
                <a:tab pos="355600" algn="l"/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  <a:defRPr/>
            </a:pPr>
            <a:r>
              <a:rPr lang="ru-RU" sz="2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Приказ </a:t>
            </a:r>
            <a:r>
              <a:rPr lang="ru-RU" sz="2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Минобрнауки</a:t>
            </a:r>
            <a:r>
              <a:rPr lang="ru-RU" sz="2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России об утверждении Порядка проведения государственного выпускного экзамена   </a:t>
            </a:r>
            <a:r>
              <a:rPr lang="ru-RU" sz="2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от 03.03.2009 г. №70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803275" y="260350"/>
            <a:ext cx="8016875" cy="946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Использование дополнительных материалов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на государственной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(итоговой) аттестации в форме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ЕГЭ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50" y="1643063"/>
          <a:ext cx="8659813" cy="7702550"/>
        </p:xfrm>
        <a:graphic>
          <a:graphicData uri="http://schemas.openxmlformats.org/presentationml/2006/ole">
            <p:oleObj spid="_x0000_s1026" name="Документ" r:id="rId3" imgW="6308018" imgH="637553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162800" cy="12584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Каждый участник должен иметь при себе:</a:t>
            </a:r>
            <a:endParaRPr lang="ru-RU" dirty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3721100"/>
          </a:xfrm>
        </p:spPr>
        <p:txBody>
          <a:bodyPr/>
          <a:lstStyle/>
          <a:p>
            <a:pPr eaLnBrk="1" hangingPunct="1"/>
            <a:r>
              <a:rPr lang="ru-RU" smtClean="0"/>
              <a:t>Паспорт</a:t>
            </a:r>
          </a:p>
          <a:p>
            <a:pPr eaLnBrk="1" hangingPunct="1"/>
            <a:r>
              <a:rPr lang="ru-RU" smtClean="0"/>
              <a:t>Пропуск на ЕГЭ</a:t>
            </a:r>
          </a:p>
          <a:p>
            <a:pPr eaLnBrk="1" hangingPunct="1"/>
            <a:r>
              <a:rPr lang="ru-RU" smtClean="0"/>
              <a:t>2 черных гелевых ручки</a:t>
            </a:r>
          </a:p>
          <a:p>
            <a:pPr eaLnBrk="1" hangingPunct="1"/>
            <a:r>
              <a:rPr lang="ru-RU" smtClean="0"/>
              <a:t>линейку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37607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64393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76200"/>
            <a:ext cx="86296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3940175"/>
            <a:ext cx="3863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400800" cy="12584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Участникам ЕГЭ запрещается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5638800" cy="4267200"/>
          </a:xfrm>
        </p:spPr>
        <p:txBody>
          <a:bodyPr rtlCol="0">
            <a:normAutofit fontScale="70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Пользоваться мобильными телефонами и иными средствами связи, электронно – вычислительной техникой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Разговаривать и вставать с места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Пересаживаться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Обмениваться материалами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Ходить по ППЭ без сопровождения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1143000" y="731838"/>
            <a:ext cx="7467600" cy="4894262"/>
          </a:xfrm>
        </p:spPr>
        <p:txBody>
          <a:bodyPr/>
          <a:lstStyle/>
          <a:p>
            <a:pPr eaLnBrk="1" hangingPunct="1"/>
            <a:r>
              <a:rPr lang="ru-RU" sz="4000" smtClean="0"/>
              <a:t>При несоблюдении порядка проведения ЕГЭ организаторы удаляют участника с экзамена и составляют соответствующий акт</a:t>
            </a:r>
          </a:p>
        </p:txBody>
      </p:sp>
      <p:sp>
        <p:nvSpPr>
          <p:cNvPr id="49156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5410200" y="731838"/>
            <a:ext cx="3200400" cy="4894262"/>
          </a:xfrm>
        </p:spPr>
        <p:txBody>
          <a:bodyPr/>
          <a:lstStyle/>
          <a:p>
            <a:pPr eaLnBrk="1" hangingPunct="1"/>
            <a:r>
              <a:rPr lang="ru-RU" smtClean="0"/>
              <a:t>Каждый участник ЕГЭ получает пакет в котором находятся: </a:t>
            </a:r>
          </a:p>
          <a:p>
            <a:pPr eaLnBrk="1" hangingPunct="1"/>
            <a:r>
              <a:rPr lang="ru-RU" smtClean="0"/>
              <a:t>Бланки (регистрации и ответов)</a:t>
            </a:r>
          </a:p>
          <a:p>
            <a:pPr eaLnBrk="1" hangingPunct="1"/>
            <a:r>
              <a:rPr lang="ru-RU" smtClean="0"/>
              <a:t>КИМ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0180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29670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52663"/>
            <a:ext cx="316547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41313"/>
            <a:ext cx="8429625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89995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Удовлетворительные результаты государственной (итоговой) аттестации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по русскому языку и математике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являются основанием выдачи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выпускникам документа государственного образца об уровне образования –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аттестата о среднем (полном) общем образовании, форма и порядок выдачи которого утверждаются Минобрнауки России.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Единый государственный экзамен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214290"/>
            <a:ext cx="8497887" cy="935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latin typeface="Bookman" pitchFamily="18" charset="0"/>
              </a:rPr>
              <a:t>Структура и содержание </a:t>
            </a:r>
            <a:r>
              <a:rPr lang="ru-RU" b="1" dirty="0" err="1">
                <a:solidFill>
                  <a:schemeClr val="accent2"/>
                </a:solidFill>
                <a:latin typeface="Bookman" pitchFamily="18" charset="0"/>
              </a:rPr>
              <a:t>КИМов</a:t>
            </a:r>
            <a:endParaRPr lang="ru-RU" b="1" dirty="0">
              <a:solidFill>
                <a:schemeClr val="accent2"/>
              </a:solidFill>
              <a:latin typeface="Book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857500"/>
            <a:ext cx="8858250" cy="3411538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КИМы по каждому предмету состоят из трёх частей: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- </a:t>
            </a:r>
            <a:r>
              <a:rPr lang="ru-RU" sz="2800" b="1" smtClean="0">
                <a:solidFill>
                  <a:schemeClr val="accent2"/>
                </a:solidFill>
                <a:latin typeface="Garamond" pitchFamily="18" charset="0"/>
              </a:rPr>
              <a:t>часть «А»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 - задания с выбором ответа из предложенных</a:t>
            </a: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;</a:t>
            </a:r>
            <a:endParaRPr lang="ru-RU" sz="2800" b="1" smtClean="0">
              <a:solidFill>
                <a:srgbClr val="000099"/>
              </a:solidFill>
              <a:latin typeface="Garamond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- </a:t>
            </a:r>
            <a:r>
              <a:rPr lang="ru-RU" sz="2800" b="1" smtClean="0">
                <a:solidFill>
                  <a:schemeClr val="accent2"/>
                </a:solidFill>
                <a:latin typeface="Garamond" pitchFamily="18" charset="0"/>
              </a:rPr>
              <a:t>часть «В»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 - задания с кратким свободным ответом</a:t>
            </a: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99"/>
                </a:solidFill>
                <a:latin typeface="Garamond" pitchFamily="18" charset="0"/>
              </a:rPr>
              <a:t>- </a:t>
            </a:r>
            <a:r>
              <a:rPr lang="ru-RU" sz="2800" b="1" smtClean="0">
                <a:solidFill>
                  <a:schemeClr val="accent2"/>
                </a:solidFill>
                <a:latin typeface="Garamond" pitchFamily="18" charset="0"/>
              </a:rPr>
              <a:t>часть «С»</a:t>
            </a:r>
            <a:r>
              <a:rPr lang="ru-RU" sz="2800" b="1" smtClean="0">
                <a:solidFill>
                  <a:srgbClr val="000099"/>
                </a:solidFill>
                <a:latin typeface="Garamond" pitchFamily="18" charset="0"/>
              </a:rPr>
              <a:t> - задания с развернутым свободным ответом (включает словесное обоснование или сочинение-рассуждение, решение или доказательство и т.п.)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0063" y="1214438"/>
            <a:ext cx="79930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600" b="1">
                <a:latin typeface="Times New Roman" pitchFamily="18" charset="0"/>
              </a:rPr>
              <a:t>	</a:t>
            </a:r>
            <a:r>
              <a:rPr lang="ru-RU" sz="2600" b="1">
                <a:solidFill>
                  <a:srgbClr val="FF0000"/>
                </a:solidFill>
                <a:latin typeface="Times New Roman" pitchFamily="18" charset="0"/>
              </a:rPr>
              <a:t>Содержание КИМов определяется на основе примерных программ общеобразовательных предметов, разработанных Министерством образования Российской Федерации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4392612" cy="453072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>
                <a:latin typeface="Times New Roman" pitchFamily="16" charset="0"/>
              </a:rPr>
              <a:t>В аттестат выпускнику, получившему удовлетворительные результаты на государственной (итоговой) аттестации, выставляются итоговые отметки.</a:t>
            </a:r>
          </a:p>
        </p:txBody>
      </p:sp>
      <p:pic>
        <p:nvPicPr>
          <p:cNvPr id="115715" name="Picture 3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060575"/>
            <a:ext cx="36401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00113" y="476250"/>
            <a:ext cx="6192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Аттестация выпускников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/>
      <p:bldP spid="1157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00113" y="115888"/>
            <a:ext cx="86423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Times New Roman" pitchFamily="16" charset="0"/>
              <a:buNone/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Порядок выставления отметки в аттестат.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graphicFrame>
        <p:nvGraphicFramePr>
          <p:cNvPr id="57403" name="Group 59"/>
          <p:cNvGraphicFramePr>
            <a:graphicFrameLocks noGrp="1"/>
          </p:cNvGraphicFramePr>
          <p:nvPr>
            <p:ph/>
          </p:nvPr>
        </p:nvGraphicFramePr>
        <p:xfrm>
          <a:off x="755650" y="1628775"/>
          <a:ext cx="7772400" cy="507206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Годовая отметка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X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 класс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Годовая отметка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XI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Отметка в аттестат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Итоговые отметки определяются как среднее арифметическое годовых отметок выпускника за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X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XI (XII)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 классы и выставляются в аттестат целыми числами в соответствии с правилами математического округления.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6" charset="0"/>
              </a:rPr>
              <a:t>Выпускникам, прошедшим государственную (итоговую) аттестацию в форме ЕГЭ, выдается свидетельство о результатах ЕГЭ , форма и порядок выдачи которого устанавливаются </a:t>
            </a:r>
            <a:r>
              <a:rPr lang="ru-RU" b="1" dirty="0" err="1">
                <a:latin typeface="Times New Roman" pitchFamily="16" charset="0"/>
              </a:rPr>
              <a:t>Минобрнауки</a:t>
            </a:r>
            <a:r>
              <a:rPr lang="ru-RU" b="1" dirty="0">
                <a:latin typeface="Times New Roman" pitchFamily="16" charset="0"/>
              </a:rPr>
              <a:t> России. В свидетельство выставляются результаты ЕГЭ по тем общеобразовательным предметам, по которым выпускник набрал количество баллов не ниже минимального.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CC0000"/>
                </a:solidFill>
                <a:latin typeface="Times New Roman" pitchFamily="16" charset="0"/>
              </a:rPr>
              <a:t>Примерные сроки </a:t>
            </a:r>
            <a:r>
              <a:rPr lang="ru-RU" b="1" u="sng" dirty="0">
                <a:solidFill>
                  <a:srgbClr val="CC0000"/>
                </a:solidFill>
                <a:latin typeface="Times New Roman" pitchFamily="16" charset="0"/>
              </a:rPr>
              <a:t>выдачи свидетельств о результатах ЕГЭ с 20.06 по </a:t>
            </a:r>
            <a:r>
              <a:rPr lang="ru-RU" b="1" u="sng" dirty="0" smtClean="0">
                <a:solidFill>
                  <a:srgbClr val="CC0000"/>
                </a:solidFill>
                <a:latin typeface="Times New Roman" pitchFamily="16" charset="0"/>
              </a:rPr>
              <a:t>30.06.2014г</a:t>
            </a:r>
            <a:r>
              <a:rPr lang="ru-RU" b="1" u="sng" dirty="0">
                <a:solidFill>
                  <a:srgbClr val="CC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выдаче свидетельств по результатам ЕГЭ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490906" cy="586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По результатам ЕГЭ все участники успешно прошедшие минимальный порог получат свидетельство</a:t>
            </a:r>
            <a:endParaRPr lang="ru-RU" sz="3200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85800"/>
            <a:ext cx="5791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11138" y="152400"/>
            <a:ext cx="8932862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spAutoFit/>
          </a:bodyPr>
          <a:lstStyle/>
          <a:p>
            <a:pPr algn="ctr" defTabSz="1073150">
              <a:defRPr/>
            </a:pPr>
            <a:endParaRPr lang="ru-RU" b="1" dirty="0"/>
          </a:p>
          <a:p>
            <a:pPr algn="ctr" defTabSz="1073150"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Справка о планируемых изменениях КИМ ЕГЭ 2014 года</a:t>
            </a:r>
          </a:p>
          <a:p>
            <a:pPr algn="ctr" defTabSz="1073150">
              <a:defRPr/>
            </a:pPr>
            <a:endParaRPr lang="ru-RU" b="1" dirty="0"/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 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Иностранные языки 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Информатика и ИКТ 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 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изменений нет.</a:t>
            </a:r>
          </a:p>
          <a:p>
            <a:pPr defTabSz="1073150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7315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Обществознание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принципиальных изменений нет</a:t>
            </a:r>
          </a:p>
          <a:p>
            <a:pPr defTabSz="1073150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Усовершенствованы формулировка, критерии оценивания и изменён максимальный балл за выполнение задания С5 (с 2 баллов до 3 баллов за полное правильное выполнение). Соответственно изменён максимальный балл за полное правильное выполнение всей работы (с 59 до 60 баллов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advClick="0" advTm="12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642938" y="428625"/>
            <a:ext cx="77866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язык– </a:t>
            </a:r>
            <a:r>
              <a:rPr lang="ru-RU" sz="20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принципиальных изменений нет.</a:t>
            </a: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Уточнены критерии проверки и оценки выполнения заданий с развернутым ответом (критерий К2).</a:t>
            </a:r>
          </a:p>
          <a:p>
            <a:pPr defTabSz="1073150"/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 – </a:t>
            </a:r>
            <a:r>
              <a:rPr lang="ru-RU" sz="20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принципиальных изменений нет.</a:t>
            </a: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Проведено перераспределение заданий по частям работы: все расчетные задачи, выполнение которых оценивается в 1 балл, помещены в часть 1 работы (А26–А28).</a:t>
            </a: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Проверка элемента содержания «Реакции окислительно-</a:t>
            </a: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восстановительные» будет осуществляться заданиями повышенного и высокого уровней сложности (В2 и С1); элемента содержания «Гидролиз солей» – только заданиями повышенного уровня (В4).</a:t>
            </a: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 часть 2 работы включено </a:t>
            </a:r>
            <a:r>
              <a:rPr lang="ru-RU" sz="20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новое задание (на позиции В6), 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которое ориентировано на проверку элементов содержания: «качественные реакции на неорганические вещества и ионы», «качественные реакции органических соединений».</a:t>
            </a:r>
          </a:p>
          <a:p>
            <a:pPr defTabSz="107315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Общее количество заданий в каждом варианте КИМ составило 42 (вместо 43 в работе 2013 г.).</a:t>
            </a:r>
          </a:p>
        </p:txBody>
      </p:sp>
    </p:spTree>
  </p:cSld>
  <p:clrMapOvr>
    <a:masterClrMapping/>
  </p:clrMapOvr>
  <p:transition advClick="0" advTm="12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ru-RU" smtClean="0"/>
              <a:t>30 августа 2012 года утверждены минимальные границы по обязательным предметам:</a:t>
            </a:r>
          </a:p>
          <a:p>
            <a:pPr eaLnBrk="1" hangingPunct="1"/>
            <a:r>
              <a:rPr lang="ru-RU" smtClean="0"/>
              <a:t>Русский язык – 36 тестовых баллов(17 первичных)</a:t>
            </a:r>
          </a:p>
          <a:p>
            <a:pPr eaLnBrk="1" hangingPunct="1"/>
            <a:r>
              <a:rPr lang="ru-RU" smtClean="0"/>
              <a:t>Математика – 24 тестовых балла (5 первичных) 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НОВЫХ      ПРИКАЗОВ    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838200"/>
          </a:xfrm>
        </p:spPr>
        <p:txBody>
          <a:bodyPr anchorCtr="0"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Проведение дополнительных занятий по подготовке к ЕГЭ</a:t>
            </a:r>
          </a:p>
        </p:txBody>
      </p:sp>
      <p:graphicFrame>
        <p:nvGraphicFramePr>
          <p:cNvPr id="126027" name="Group 75"/>
          <p:cNvGraphicFramePr>
            <a:graphicFrameLocks noGrp="1"/>
          </p:cNvGraphicFramePr>
          <p:nvPr>
            <p:ph idx="4294967295"/>
          </p:nvPr>
        </p:nvGraphicFramePr>
        <p:xfrm>
          <a:off x="214313" y="857250"/>
          <a:ext cx="8643937" cy="5087938"/>
        </p:xfrm>
        <a:graphic>
          <a:graphicData uri="http://schemas.openxmlformats.org/drawingml/2006/table">
            <a:tbl>
              <a:tblPr/>
              <a:tblGrid>
                <a:gridCol w="622370"/>
                <a:gridCol w="2663747"/>
                <a:gridCol w="2714644"/>
                <a:gridCol w="264323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Кл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Предмет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Учитель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Время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Русский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Олифиренко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Т.Г.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Пятница, 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Математика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Смагина Г.С.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Понед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., 16:10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Бузан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И.В.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Понед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., 14:20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38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Асатрян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А.Ю.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Понед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., 14:20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Дзюба Т.Э.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Вторник , 13:25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Овсянникова Е.В.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Вторник,  14:20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Егорова Ю.Н.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Понед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., 14:20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FFFFFF"/>
                </a:solidFill>
                <a:ea typeface="SimSun" charset="0"/>
                <a:cs typeface="SimSun" charset="0"/>
              </a:rPr>
              <a:t>Государственная итоговая аттестация</a:t>
            </a:r>
          </a:p>
        </p:txBody>
      </p:sp>
      <p:sp>
        <p:nvSpPr>
          <p:cNvPr id="62467" name="Line 2"/>
          <p:cNvSpPr>
            <a:spLocks noChangeShapeType="1"/>
          </p:cNvSpPr>
          <p:nvPr/>
        </p:nvSpPr>
        <p:spPr bwMode="auto">
          <a:xfrm>
            <a:off x="2052638" y="1268413"/>
            <a:ext cx="1587" cy="467995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908050"/>
            <a:ext cx="1944688" cy="3851275"/>
            <a:chOff x="22" y="572"/>
            <a:chExt cx="1225" cy="2426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329" y="572"/>
              <a:ext cx="573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ШКОЛА</a:t>
              </a:r>
            </a:p>
          </p:txBody>
        </p:sp>
        <p:sp>
          <p:nvSpPr>
            <p:cNvPr id="62518" name="Rectangle 5"/>
            <p:cNvSpPr>
              <a:spLocks noChangeArrowheads="1"/>
            </p:cNvSpPr>
            <p:nvPr/>
          </p:nvSpPr>
          <p:spPr bwMode="auto">
            <a:xfrm>
              <a:off x="681" y="1327"/>
              <a:ext cx="204" cy="181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5</a:t>
              </a: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588" y="964"/>
              <a:ext cx="361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10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класс</a:t>
              </a: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886" y="964"/>
              <a:ext cx="361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11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класс</a:t>
              </a: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22" y="964"/>
              <a:ext cx="63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предметы</a:t>
              </a:r>
            </a:p>
          </p:txBody>
        </p:sp>
        <p:sp>
          <p:nvSpPr>
            <p:cNvPr id="62522" name="Rectangle 9"/>
            <p:cNvSpPr>
              <a:spLocks noChangeArrowheads="1"/>
            </p:cNvSpPr>
            <p:nvPr/>
          </p:nvSpPr>
          <p:spPr bwMode="auto">
            <a:xfrm>
              <a:off x="953" y="1327"/>
              <a:ext cx="204" cy="181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62523" name="Rectangle 10"/>
            <p:cNvSpPr>
              <a:spLocks noChangeArrowheads="1"/>
            </p:cNvSpPr>
            <p:nvPr/>
          </p:nvSpPr>
          <p:spPr bwMode="auto">
            <a:xfrm>
              <a:off x="681" y="1599"/>
              <a:ext cx="204" cy="181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3</a:t>
              </a:r>
            </a:p>
          </p:txBody>
        </p:sp>
        <p:sp>
          <p:nvSpPr>
            <p:cNvPr id="62524" name="Rectangle 11"/>
            <p:cNvSpPr>
              <a:spLocks noChangeArrowheads="1"/>
            </p:cNvSpPr>
            <p:nvPr/>
          </p:nvSpPr>
          <p:spPr bwMode="auto">
            <a:xfrm>
              <a:off x="953" y="1599"/>
              <a:ext cx="204" cy="181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5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 rot="19800000">
              <a:off x="45" y="1418"/>
              <a:ext cx="646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математика</a:t>
              </a: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 rot="19800000">
              <a:off x="148" y="1646"/>
              <a:ext cx="440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физика</a:t>
              </a:r>
            </a:p>
          </p:txBody>
        </p:sp>
        <p:sp>
          <p:nvSpPr>
            <p:cNvPr id="62527" name="Rectangle 14"/>
            <p:cNvSpPr>
              <a:spLocks noChangeArrowheads="1"/>
            </p:cNvSpPr>
            <p:nvPr/>
          </p:nvSpPr>
          <p:spPr bwMode="auto">
            <a:xfrm>
              <a:off x="681" y="1871"/>
              <a:ext cx="204" cy="18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62528" name="Rectangle 15"/>
            <p:cNvSpPr>
              <a:spLocks noChangeArrowheads="1"/>
            </p:cNvSpPr>
            <p:nvPr/>
          </p:nvSpPr>
          <p:spPr bwMode="auto">
            <a:xfrm>
              <a:off x="953" y="1871"/>
              <a:ext cx="204" cy="18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 rot="19800000">
              <a:off x="152" y="1872"/>
              <a:ext cx="460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русский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язык</a:t>
              </a:r>
            </a:p>
          </p:txBody>
        </p:sp>
        <p:sp>
          <p:nvSpPr>
            <p:cNvPr id="62530" name="Rectangle 17"/>
            <p:cNvSpPr>
              <a:spLocks noChangeArrowheads="1"/>
            </p:cNvSpPr>
            <p:nvPr/>
          </p:nvSpPr>
          <p:spPr bwMode="auto">
            <a:xfrm>
              <a:off x="681" y="2568"/>
              <a:ext cx="204" cy="18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62531" name="Rectangle 18"/>
            <p:cNvSpPr>
              <a:spLocks noChangeArrowheads="1"/>
            </p:cNvSpPr>
            <p:nvPr/>
          </p:nvSpPr>
          <p:spPr bwMode="auto">
            <a:xfrm>
              <a:off x="953" y="2568"/>
              <a:ext cx="204" cy="18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 rot="19800000">
              <a:off x="61" y="2568"/>
              <a:ext cx="644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физическая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культура</a:t>
              </a:r>
            </a:p>
          </p:txBody>
        </p:sp>
        <p:sp>
          <p:nvSpPr>
            <p:cNvPr id="62533" name="AutoShape 20"/>
            <p:cNvSpPr>
              <a:spLocks noChangeArrowheads="1"/>
            </p:cNvSpPr>
            <p:nvPr/>
          </p:nvSpPr>
          <p:spPr bwMode="auto">
            <a:xfrm>
              <a:off x="749" y="2159"/>
              <a:ext cx="45" cy="46"/>
            </a:xfrm>
            <a:prstGeom prst="diamond">
              <a:avLst/>
            </a:prstGeom>
            <a:solidFill>
              <a:srgbClr val="000000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4" name="AutoShape 21"/>
            <p:cNvSpPr>
              <a:spLocks noChangeArrowheads="1"/>
            </p:cNvSpPr>
            <p:nvPr/>
          </p:nvSpPr>
          <p:spPr bwMode="auto">
            <a:xfrm>
              <a:off x="749" y="2295"/>
              <a:ext cx="45" cy="46"/>
            </a:xfrm>
            <a:prstGeom prst="diamond">
              <a:avLst/>
            </a:prstGeom>
            <a:solidFill>
              <a:srgbClr val="000000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5" name="AutoShape 22"/>
            <p:cNvSpPr>
              <a:spLocks noChangeArrowheads="1"/>
            </p:cNvSpPr>
            <p:nvPr/>
          </p:nvSpPr>
          <p:spPr bwMode="auto">
            <a:xfrm>
              <a:off x="749" y="2431"/>
              <a:ext cx="45" cy="46"/>
            </a:xfrm>
            <a:prstGeom prst="diamond">
              <a:avLst/>
            </a:prstGeom>
            <a:solidFill>
              <a:srgbClr val="000000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6" name="AutoShape 23"/>
            <p:cNvSpPr>
              <a:spLocks noChangeArrowheads="1"/>
            </p:cNvSpPr>
            <p:nvPr/>
          </p:nvSpPr>
          <p:spPr bwMode="auto">
            <a:xfrm>
              <a:off x="1021" y="2159"/>
              <a:ext cx="45" cy="46"/>
            </a:xfrm>
            <a:prstGeom prst="diamond">
              <a:avLst/>
            </a:prstGeom>
            <a:solidFill>
              <a:srgbClr val="000000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7" name="AutoShape 24"/>
            <p:cNvSpPr>
              <a:spLocks noChangeArrowheads="1"/>
            </p:cNvSpPr>
            <p:nvPr/>
          </p:nvSpPr>
          <p:spPr bwMode="auto">
            <a:xfrm>
              <a:off x="1021" y="2295"/>
              <a:ext cx="45" cy="46"/>
            </a:xfrm>
            <a:prstGeom prst="diamond">
              <a:avLst/>
            </a:prstGeom>
            <a:solidFill>
              <a:srgbClr val="000000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8" name="AutoShape 25"/>
            <p:cNvSpPr>
              <a:spLocks noChangeArrowheads="1"/>
            </p:cNvSpPr>
            <p:nvPr/>
          </p:nvSpPr>
          <p:spPr bwMode="auto">
            <a:xfrm>
              <a:off x="1021" y="2431"/>
              <a:ext cx="45" cy="46"/>
            </a:xfrm>
            <a:prstGeom prst="diamond">
              <a:avLst/>
            </a:prstGeom>
            <a:solidFill>
              <a:srgbClr val="000000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565525" y="908050"/>
            <a:ext cx="5326063" cy="5111750"/>
            <a:chOff x="2246" y="572"/>
            <a:chExt cx="3355" cy="3220"/>
          </a:xfrm>
        </p:grpSpPr>
        <p:grpSp>
          <p:nvGrpSpPr>
            <p:cNvPr id="62498" name="Group 27"/>
            <p:cNvGrpSpPr>
              <a:grpSpLocks/>
            </p:cNvGrpSpPr>
            <p:nvPr/>
          </p:nvGrpSpPr>
          <p:grpSpPr bwMode="auto">
            <a:xfrm>
              <a:off x="2246" y="572"/>
              <a:ext cx="3355" cy="3220"/>
              <a:chOff x="2246" y="572"/>
              <a:chExt cx="3355" cy="3220"/>
            </a:xfrm>
          </p:grpSpPr>
          <p:sp>
            <p:nvSpPr>
              <p:cNvPr id="23580" name="AutoShape 28"/>
              <p:cNvSpPr>
                <a:spLocks noChangeArrowheads="1"/>
              </p:cNvSpPr>
              <p:nvPr/>
            </p:nvSpPr>
            <p:spPr bwMode="auto">
              <a:xfrm>
                <a:off x="4876" y="2840"/>
                <a:ext cx="725" cy="953"/>
              </a:xfrm>
              <a:prstGeom prst="roundRect">
                <a:avLst>
                  <a:gd name="adj" fmla="val 4917"/>
                </a:avLst>
              </a:prstGeom>
              <a:solidFill>
                <a:srgbClr val="FF6600">
                  <a:alpha val="14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/>
              <a:lstStyle/>
              <a:p>
                <a:pPr algn="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SimSun" charset="0"/>
                    <a:cs typeface="SimSun" charset="0"/>
                  </a:rPr>
                  <a:t>Иные</a:t>
                </a:r>
              </a:p>
              <a:p>
                <a:pPr algn="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SimSun" charset="0"/>
                    <a:cs typeface="SimSun" charset="0"/>
                  </a:rPr>
                  <a:t>формы</a:t>
                </a:r>
              </a:p>
            </p:txBody>
          </p:sp>
          <p:grpSp>
            <p:nvGrpSpPr>
              <p:cNvPr id="62501" name="Group 29"/>
              <p:cNvGrpSpPr>
                <a:grpSpLocks/>
              </p:cNvGrpSpPr>
              <p:nvPr/>
            </p:nvGrpSpPr>
            <p:grpSpPr bwMode="auto">
              <a:xfrm>
                <a:off x="2246" y="572"/>
                <a:ext cx="3355" cy="2176"/>
                <a:chOff x="2246" y="572"/>
                <a:chExt cx="3355" cy="2176"/>
              </a:xfrm>
            </p:grpSpPr>
            <p:sp>
              <p:nvSpPr>
                <p:cNvPr id="2358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269" y="572"/>
                  <a:ext cx="503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SimSun" charset="0"/>
                      <a:cs typeface="SimSun" charset="0"/>
                    </a:rPr>
                    <a:t>Г  И  А</a:t>
                  </a:r>
                </a:p>
              </p:txBody>
            </p:sp>
            <p:sp>
              <p:nvSpPr>
                <p:cNvPr id="23583" name="AutoShape 31"/>
                <p:cNvSpPr>
                  <a:spLocks noChangeArrowheads="1"/>
                </p:cNvSpPr>
                <p:nvPr/>
              </p:nvSpPr>
              <p:spPr bwMode="auto">
                <a:xfrm>
                  <a:off x="2246" y="935"/>
                  <a:ext cx="3356" cy="1814"/>
                </a:xfrm>
                <a:prstGeom prst="roundRect">
                  <a:avLst>
                    <a:gd name="adj" fmla="val 4917"/>
                  </a:avLst>
                </a:prstGeom>
                <a:solidFill>
                  <a:srgbClr val="BBE0E3">
                    <a:alpha val="26999"/>
                  </a:srgbClr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/>
                <a:lstStyle/>
                <a:p>
                  <a:pPr algn="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4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ea typeface="SimSun" charset="0"/>
                      <a:cs typeface="SimSun" charset="0"/>
                    </a:rPr>
                    <a:t>ЕГЭ</a:t>
                  </a:r>
                </a:p>
              </p:txBody>
            </p:sp>
            <p:sp>
              <p:nvSpPr>
                <p:cNvPr id="23584" name="Rectangle 32"/>
                <p:cNvSpPr>
                  <a:spLocks noChangeArrowheads="1"/>
                </p:cNvSpPr>
                <p:nvPr/>
              </p:nvSpPr>
              <p:spPr bwMode="auto">
                <a:xfrm>
                  <a:off x="3108" y="1343"/>
                  <a:ext cx="771" cy="363"/>
                </a:xfrm>
                <a:prstGeom prst="rect">
                  <a:avLst/>
                </a:prstGeom>
                <a:solidFill>
                  <a:srgbClr val="003366"/>
                </a:solidFill>
                <a:ln w="5724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SimSun" charset="0"/>
                      <a:cs typeface="SimSun" charset="0"/>
                    </a:rPr>
                    <a:t>русский</a:t>
                  </a:r>
                </a:p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SimSun" charset="0"/>
                      <a:cs typeface="SimSun" charset="0"/>
                    </a:rPr>
                    <a:t>язык</a:t>
                  </a:r>
                </a:p>
              </p:txBody>
            </p:sp>
            <p:sp>
              <p:nvSpPr>
                <p:cNvPr id="23585" name="Rectangle 33"/>
                <p:cNvSpPr>
                  <a:spLocks noChangeArrowheads="1"/>
                </p:cNvSpPr>
                <p:nvPr/>
              </p:nvSpPr>
              <p:spPr bwMode="auto">
                <a:xfrm>
                  <a:off x="4151" y="1343"/>
                  <a:ext cx="771" cy="363"/>
                </a:xfrm>
                <a:prstGeom prst="rect">
                  <a:avLst/>
                </a:prstGeom>
                <a:solidFill>
                  <a:srgbClr val="003366"/>
                </a:solidFill>
                <a:ln w="5724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SimSun" charset="0"/>
                      <a:cs typeface="SimSun" charset="0"/>
                    </a:rPr>
                    <a:t>математика</a:t>
                  </a:r>
                </a:p>
              </p:txBody>
            </p:sp>
            <p:sp>
              <p:nvSpPr>
                <p:cNvPr id="2358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10" y="1071"/>
                  <a:ext cx="1769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400" b="1">
                      <a:solidFill>
                        <a:srgbClr val="33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SimSun" charset="0"/>
                      <a:cs typeface="SimSun" charset="0"/>
                    </a:rPr>
                    <a:t>ОБЯЗАТЕЛЬНЫЕ ПРЕДМЕТЫ</a:t>
                  </a:r>
                </a:p>
              </p:txBody>
            </p:sp>
            <p:sp>
              <p:nvSpPr>
                <p:cNvPr id="2358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784" y="1842"/>
                  <a:ext cx="2337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400" b="1">
                      <a:solidFill>
                        <a:srgbClr val="33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SimSun" charset="0"/>
                      <a:cs typeface="SimSun" charset="0"/>
                    </a:rPr>
                    <a:t>ПРЕДМЕТЫ ПО ВЫБОРУ ВЫПУСКНИКА</a:t>
                  </a:r>
                </a:p>
              </p:txBody>
            </p:sp>
            <p:sp>
              <p:nvSpPr>
                <p:cNvPr id="2358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63" y="2069"/>
                  <a:ext cx="317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ин.яз</a:t>
                  </a:r>
                </a:p>
              </p:txBody>
            </p:sp>
            <p:sp>
              <p:nvSpPr>
                <p:cNvPr id="23589" name="Rectangle 37"/>
                <p:cNvSpPr>
                  <a:spLocks noChangeArrowheads="1"/>
                </p:cNvSpPr>
                <p:nvPr/>
              </p:nvSpPr>
              <p:spPr bwMode="auto">
                <a:xfrm>
                  <a:off x="2925" y="2069"/>
                  <a:ext cx="408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химия</a:t>
                  </a:r>
                </a:p>
              </p:txBody>
            </p:sp>
            <p:sp>
              <p:nvSpPr>
                <p:cNvPr id="23590" name="Rectangle 38"/>
                <p:cNvSpPr>
                  <a:spLocks noChangeArrowheads="1"/>
                </p:cNvSpPr>
                <p:nvPr/>
              </p:nvSpPr>
              <p:spPr bwMode="auto">
                <a:xfrm>
                  <a:off x="3378" y="2069"/>
                  <a:ext cx="454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физика</a:t>
                  </a:r>
                </a:p>
              </p:txBody>
            </p:sp>
            <p:sp>
              <p:nvSpPr>
                <p:cNvPr id="23591" name="Rectangle 39"/>
                <p:cNvSpPr>
                  <a:spLocks noChangeArrowheads="1"/>
                </p:cNvSpPr>
                <p:nvPr/>
              </p:nvSpPr>
              <p:spPr bwMode="auto">
                <a:xfrm>
                  <a:off x="3877" y="2069"/>
                  <a:ext cx="635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литература</a:t>
                  </a:r>
                </a:p>
              </p:txBody>
            </p:sp>
            <p:sp>
              <p:nvSpPr>
                <p:cNvPr id="23592" name="Rectangle 40"/>
                <p:cNvSpPr>
                  <a:spLocks noChangeArrowheads="1"/>
                </p:cNvSpPr>
                <p:nvPr/>
              </p:nvSpPr>
              <p:spPr bwMode="auto">
                <a:xfrm>
                  <a:off x="2563" y="2341"/>
                  <a:ext cx="545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биология</a:t>
                  </a:r>
                </a:p>
              </p:txBody>
            </p:sp>
            <p:sp>
              <p:nvSpPr>
                <p:cNvPr id="23593" name="Rectangle 41"/>
                <p:cNvSpPr>
                  <a:spLocks noChangeArrowheads="1"/>
                </p:cNvSpPr>
                <p:nvPr/>
              </p:nvSpPr>
              <p:spPr bwMode="auto">
                <a:xfrm>
                  <a:off x="3152" y="2341"/>
                  <a:ext cx="545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география</a:t>
                  </a:r>
                </a:p>
              </p:txBody>
            </p:sp>
            <p:sp>
              <p:nvSpPr>
                <p:cNvPr id="23594" name="Rectangle 42"/>
                <p:cNvSpPr>
                  <a:spLocks noChangeArrowheads="1"/>
                </p:cNvSpPr>
                <p:nvPr/>
              </p:nvSpPr>
              <p:spPr bwMode="auto">
                <a:xfrm>
                  <a:off x="3742" y="2341"/>
                  <a:ext cx="545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история</a:t>
                  </a:r>
                </a:p>
              </p:txBody>
            </p:sp>
            <p:sp>
              <p:nvSpPr>
                <p:cNvPr id="23595" name="Rectangle 43"/>
                <p:cNvSpPr>
                  <a:spLocks noChangeArrowheads="1"/>
                </p:cNvSpPr>
                <p:nvPr/>
              </p:nvSpPr>
              <p:spPr bwMode="auto">
                <a:xfrm>
                  <a:off x="4332" y="2341"/>
                  <a:ext cx="907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обществоведение</a:t>
                  </a:r>
                </a:p>
              </p:txBody>
            </p:sp>
            <p:sp>
              <p:nvSpPr>
                <p:cNvPr id="23596" name="Rectangle 44"/>
                <p:cNvSpPr>
                  <a:spLocks noChangeArrowheads="1"/>
                </p:cNvSpPr>
                <p:nvPr/>
              </p:nvSpPr>
              <p:spPr bwMode="auto">
                <a:xfrm>
                  <a:off x="4558" y="2069"/>
                  <a:ext cx="681" cy="227"/>
                </a:xfrm>
                <a:prstGeom prst="rect">
                  <a:avLst/>
                </a:prstGeom>
                <a:solidFill>
                  <a:srgbClr val="99CCFF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808080">
                      <a:alpha val="50027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ru-RU" sz="1200" b="1">
                      <a:solidFill>
                        <a:srgbClr val="333300"/>
                      </a:solidFill>
                      <a:ea typeface="SimSun" charset="0"/>
                      <a:cs typeface="SimSun" charset="0"/>
                    </a:rPr>
                    <a:t>информатика</a:t>
                  </a:r>
                </a:p>
              </p:txBody>
            </p:sp>
          </p:grpSp>
        </p:grpSp>
        <p:sp>
          <p:nvSpPr>
            <p:cNvPr id="23597" name="Text Box 45"/>
            <p:cNvSpPr txBox="1">
              <a:spLocks noChangeArrowheads="1"/>
            </p:cNvSpPr>
            <p:nvPr/>
          </p:nvSpPr>
          <p:spPr bwMode="auto">
            <a:xfrm>
              <a:off x="4926" y="3248"/>
              <a:ext cx="630" cy="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Дети с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особыми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charset="0"/>
                  <a:cs typeface="SimSun" charset="0"/>
                </a:rPr>
                <a:t>нуждами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973138" y="1052513"/>
            <a:ext cx="6623050" cy="5399087"/>
            <a:chOff x="613" y="663"/>
            <a:chExt cx="4172" cy="3401"/>
          </a:xfrm>
        </p:grpSpPr>
        <p:sp>
          <p:nvSpPr>
            <p:cNvPr id="62471" name="AutoShape 47"/>
            <p:cNvSpPr>
              <a:spLocks noChangeArrowheads="1"/>
            </p:cNvSpPr>
            <p:nvPr/>
          </p:nvSpPr>
          <p:spPr bwMode="auto">
            <a:xfrm>
              <a:off x="1384" y="663"/>
              <a:ext cx="876" cy="1316"/>
            </a:xfrm>
            <a:prstGeom prst="rightArrow">
              <a:avLst>
                <a:gd name="adj1" fmla="val 59722"/>
                <a:gd name="adj2" fmla="val 15296"/>
              </a:avLst>
            </a:prstGeom>
            <a:solidFill>
              <a:srgbClr val="008000">
                <a:alpha val="1882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i="1">
                  <a:solidFill>
                    <a:srgbClr val="000000"/>
                  </a:solidFill>
                  <a:ea typeface="SimSun" charset="0"/>
                  <a:cs typeface="SimSun" charset="0"/>
                </a:rPr>
                <a:t>без «неудов.»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i="1">
                  <a:solidFill>
                    <a:srgbClr val="000000"/>
                  </a:solidFill>
                  <a:ea typeface="SimSun" charset="0"/>
                  <a:cs typeface="SimSun" charset="0"/>
                </a:rPr>
                <a:t>по всем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i="1">
                  <a:solidFill>
                    <a:srgbClr val="000000"/>
                  </a:solidFill>
                  <a:ea typeface="SimSun" charset="0"/>
                  <a:cs typeface="SimSun" charset="0"/>
                </a:rPr>
                <a:t>предметам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i="1">
                  <a:solidFill>
                    <a:srgbClr val="000000"/>
                  </a:solidFill>
                  <a:ea typeface="SimSun" charset="0"/>
                  <a:cs typeface="SimSun" charset="0"/>
                </a:rPr>
                <a:t>учебного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i="1">
                  <a:solidFill>
                    <a:srgbClr val="000000"/>
                  </a:solidFill>
                  <a:ea typeface="SimSun" charset="0"/>
                  <a:cs typeface="SimSun" charset="0"/>
                </a:rPr>
                <a:t>плана </a:t>
              </a:r>
            </a:p>
          </p:txBody>
        </p:sp>
        <p:sp>
          <p:nvSpPr>
            <p:cNvPr id="62472" name="AutoShape 48"/>
            <p:cNvSpPr>
              <a:spLocks noChangeArrowheads="1"/>
            </p:cNvSpPr>
            <p:nvPr/>
          </p:nvSpPr>
          <p:spPr bwMode="auto">
            <a:xfrm flipH="1">
              <a:off x="1338" y="1706"/>
              <a:ext cx="907" cy="9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0908 h 21600"/>
                <a:gd name="T20" fmla="*/ 2050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6601"/>
                  </a:lnTo>
                  <a:lnTo>
                    <a:pt x="10353" y="6601"/>
                  </a:lnTo>
                  <a:lnTo>
                    <a:pt x="10353" y="10906"/>
                  </a:lnTo>
                  <a:lnTo>
                    <a:pt x="0" y="10906"/>
                  </a:lnTo>
                  <a:lnTo>
                    <a:pt x="0" y="21600"/>
                  </a:lnTo>
                  <a:lnTo>
                    <a:pt x="20504" y="21600"/>
                  </a:lnTo>
                  <a:lnTo>
                    <a:pt x="20504" y="6601"/>
                  </a:lnTo>
                  <a:lnTo>
                    <a:pt x="21600" y="6601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3" name="Text Box 49"/>
            <p:cNvSpPr txBox="1">
              <a:spLocks noChangeArrowheads="1"/>
            </p:cNvSpPr>
            <p:nvPr/>
          </p:nvSpPr>
          <p:spPr bwMode="auto">
            <a:xfrm>
              <a:off x="1423" y="2198"/>
              <a:ext cx="807" cy="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>
                  <a:solidFill>
                    <a:srgbClr val="FFFFFF"/>
                  </a:solidFill>
                  <a:ea typeface="SimSun" charset="0"/>
                  <a:cs typeface="SimSun" charset="0"/>
                </a:rPr>
                <a:t>2 обязат.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>
                  <a:solidFill>
                    <a:srgbClr val="FFFFFF"/>
                  </a:solidFill>
                  <a:ea typeface="SimSun" charset="0"/>
                  <a:cs typeface="SimSun" charset="0"/>
                </a:rPr>
                <a:t>экзамена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>
                  <a:solidFill>
                    <a:srgbClr val="FFFFFF"/>
                  </a:solidFill>
                  <a:ea typeface="SimSun" charset="0"/>
                  <a:cs typeface="SimSun" charset="0"/>
                </a:rPr>
                <a:t>ниже порога</a:t>
              </a:r>
            </a:p>
          </p:txBody>
        </p:sp>
        <p:sp>
          <p:nvSpPr>
            <p:cNvPr id="62474" name="Text Box 50"/>
            <p:cNvSpPr txBox="1">
              <a:spLocks noChangeArrowheads="1"/>
            </p:cNvSpPr>
            <p:nvPr/>
          </p:nvSpPr>
          <p:spPr bwMode="auto">
            <a:xfrm>
              <a:off x="1380" y="1877"/>
              <a:ext cx="408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b="1" i="1">
                  <a:solidFill>
                    <a:srgbClr val="FFFFFF"/>
                  </a:solidFill>
                  <a:ea typeface="SimSun" charset="0"/>
                  <a:cs typeface="SimSun" charset="0"/>
                </a:rPr>
                <a:t>+ год</a:t>
              </a:r>
            </a:p>
          </p:txBody>
        </p:sp>
        <p:grpSp>
          <p:nvGrpSpPr>
            <p:cNvPr id="62475" name="Group 51"/>
            <p:cNvGrpSpPr>
              <a:grpSpLocks/>
            </p:cNvGrpSpPr>
            <p:nvPr/>
          </p:nvGrpSpPr>
          <p:grpSpPr bwMode="auto">
            <a:xfrm>
              <a:off x="613" y="2794"/>
              <a:ext cx="3310" cy="1270"/>
              <a:chOff x="613" y="2794"/>
              <a:chExt cx="3310" cy="1270"/>
            </a:xfrm>
          </p:grpSpPr>
          <p:sp>
            <p:nvSpPr>
              <p:cNvPr id="62492" name="Line 52"/>
              <p:cNvSpPr>
                <a:spLocks noChangeShapeType="1"/>
              </p:cNvSpPr>
              <p:nvPr/>
            </p:nvSpPr>
            <p:spPr bwMode="auto">
              <a:xfrm>
                <a:off x="613" y="2794"/>
                <a:ext cx="1" cy="9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3" name="Line 53"/>
              <p:cNvSpPr>
                <a:spLocks noChangeShapeType="1"/>
              </p:cNvSpPr>
              <p:nvPr/>
            </p:nvSpPr>
            <p:spPr bwMode="auto">
              <a:xfrm>
                <a:off x="613" y="2885"/>
                <a:ext cx="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4" name="Line 54"/>
              <p:cNvSpPr>
                <a:spLocks noChangeShapeType="1"/>
              </p:cNvSpPr>
              <p:nvPr/>
            </p:nvSpPr>
            <p:spPr bwMode="auto">
              <a:xfrm flipV="1">
                <a:off x="1248" y="2793"/>
                <a:ext cx="1" cy="9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5" name="Line 55"/>
              <p:cNvSpPr>
                <a:spLocks noChangeShapeType="1"/>
              </p:cNvSpPr>
              <p:nvPr/>
            </p:nvSpPr>
            <p:spPr bwMode="auto">
              <a:xfrm>
                <a:off x="885" y="2885"/>
                <a:ext cx="1" cy="1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6" name="Line 56"/>
              <p:cNvSpPr>
                <a:spLocks noChangeShapeType="1"/>
              </p:cNvSpPr>
              <p:nvPr/>
            </p:nvSpPr>
            <p:spPr bwMode="auto">
              <a:xfrm>
                <a:off x="885" y="4065"/>
                <a:ext cx="303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7" name="Line 57"/>
              <p:cNvSpPr>
                <a:spLocks noChangeShapeType="1"/>
              </p:cNvSpPr>
              <p:nvPr/>
            </p:nvSpPr>
            <p:spPr bwMode="auto">
              <a:xfrm flipV="1">
                <a:off x="3924" y="3900"/>
                <a:ext cx="1" cy="16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2476" name="Group 58"/>
            <p:cNvGrpSpPr>
              <a:grpSpLocks/>
            </p:cNvGrpSpPr>
            <p:nvPr/>
          </p:nvGrpSpPr>
          <p:grpSpPr bwMode="auto">
            <a:xfrm>
              <a:off x="1408" y="2704"/>
              <a:ext cx="3377" cy="1269"/>
              <a:chOff x="1408" y="2704"/>
              <a:chExt cx="3377" cy="1269"/>
            </a:xfrm>
          </p:grpSpPr>
          <p:sp>
            <p:nvSpPr>
              <p:cNvPr id="62477" name="Rectangle 59"/>
              <p:cNvSpPr>
                <a:spLocks noChangeArrowheads="1"/>
              </p:cNvSpPr>
              <p:nvPr/>
            </p:nvSpPr>
            <p:spPr bwMode="auto">
              <a:xfrm>
                <a:off x="3516" y="3248"/>
                <a:ext cx="1270" cy="726"/>
              </a:xfrm>
              <a:prstGeom prst="rect">
                <a:avLst/>
              </a:prstGeom>
              <a:solidFill>
                <a:srgbClr val="00FF00">
                  <a:alpha val="2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78" name="AutoShape 60"/>
              <p:cNvSpPr>
                <a:spLocks noChangeArrowheads="1"/>
              </p:cNvSpPr>
              <p:nvPr/>
            </p:nvSpPr>
            <p:spPr bwMode="auto">
              <a:xfrm>
                <a:off x="3561" y="2749"/>
                <a:ext cx="1179" cy="454"/>
              </a:xfrm>
              <a:prstGeom prst="downArrow">
                <a:avLst>
                  <a:gd name="adj1" fmla="val 80324"/>
                  <a:gd name="adj2" fmla="val 24889"/>
                </a:avLst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613" name="Text Box 61"/>
              <p:cNvSpPr txBox="1">
                <a:spLocks noChangeArrowheads="1"/>
              </p:cNvSpPr>
              <p:nvPr/>
            </p:nvSpPr>
            <p:spPr bwMode="auto">
              <a:xfrm>
                <a:off x="3677" y="2786"/>
                <a:ext cx="956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SimSun" charset="0"/>
                    <a:cs typeface="SimSun" charset="0"/>
                  </a:rPr>
                  <a:t>все обяз. экзам.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SimSun" charset="0"/>
                    <a:cs typeface="SimSun" charset="0"/>
                  </a:rPr>
                  <a:t>не ниже порога</a:t>
                </a:r>
              </a:p>
            </p:txBody>
          </p:sp>
          <p:sp>
            <p:nvSpPr>
              <p:cNvPr id="62480" name="AutoShape 62"/>
              <p:cNvSpPr>
                <a:spLocks noChangeArrowheads="1"/>
              </p:cNvSpPr>
              <p:nvPr/>
            </p:nvSpPr>
            <p:spPr bwMode="auto">
              <a:xfrm>
                <a:off x="2246" y="2749"/>
                <a:ext cx="953" cy="454"/>
              </a:xfrm>
              <a:prstGeom prst="downArrow">
                <a:avLst>
                  <a:gd name="adj1" fmla="val 80324"/>
                  <a:gd name="adj2" fmla="val 24889"/>
                </a:avLst>
              </a:prstGeom>
              <a:solidFill>
                <a:srgbClr val="FFB7B7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615" name="Text Box 63"/>
              <p:cNvSpPr txBox="1">
                <a:spLocks noChangeArrowheads="1"/>
              </p:cNvSpPr>
              <p:nvPr/>
            </p:nvSpPr>
            <p:spPr bwMode="auto">
              <a:xfrm>
                <a:off x="2288" y="2794"/>
                <a:ext cx="840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SimSun" charset="0"/>
                    <a:cs typeface="SimSun" charset="0"/>
                  </a:rPr>
                  <a:t>1 обяз. экзам.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SimSun" charset="0"/>
                    <a:cs typeface="SimSun" charset="0"/>
                  </a:rPr>
                  <a:t>ниже порога</a:t>
                </a:r>
              </a:p>
            </p:txBody>
          </p:sp>
          <p:sp>
            <p:nvSpPr>
              <p:cNvPr id="62482" name="Oval 64"/>
              <p:cNvSpPr>
                <a:spLocks noChangeArrowheads="1"/>
              </p:cNvSpPr>
              <p:nvPr/>
            </p:nvSpPr>
            <p:spPr bwMode="auto">
              <a:xfrm>
                <a:off x="1928" y="3203"/>
                <a:ext cx="1270" cy="635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>
                    <a:solidFill>
                      <a:srgbClr val="000000"/>
                    </a:solidFill>
                    <a:ea typeface="SimSun" charset="0"/>
                    <a:cs typeface="SimSun" charset="0"/>
                  </a:rPr>
                  <a:t>пересдать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>
                    <a:solidFill>
                      <a:srgbClr val="000000"/>
                    </a:solidFill>
                    <a:ea typeface="SimSun" charset="0"/>
                    <a:cs typeface="SimSun" charset="0"/>
                  </a:rPr>
                  <a:t>в дополнительные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>
                    <a:solidFill>
                      <a:srgbClr val="000000"/>
                    </a:solidFill>
                    <a:ea typeface="SimSun" charset="0"/>
                    <a:cs typeface="SimSun" charset="0"/>
                  </a:rPr>
                  <a:t>дни</a:t>
                </a:r>
              </a:p>
            </p:txBody>
          </p:sp>
          <p:grpSp>
            <p:nvGrpSpPr>
              <p:cNvPr id="62483" name="Group 65"/>
              <p:cNvGrpSpPr>
                <a:grpSpLocks/>
              </p:cNvGrpSpPr>
              <p:nvPr/>
            </p:nvGrpSpPr>
            <p:grpSpPr bwMode="auto">
              <a:xfrm>
                <a:off x="1429" y="2704"/>
                <a:ext cx="498" cy="815"/>
                <a:chOff x="1429" y="2704"/>
                <a:chExt cx="498" cy="815"/>
              </a:xfrm>
            </p:grpSpPr>
            <p:sp>
              <p:nvSpPr>
                <p:cNvPr id="6249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428" y="3520"/>
                  <a:ext cx="501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429" y="2703"/>
                  <a:ext cx="1" cy="818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84" name="Line 68"/>
              <p:cNvSpPr>
                <a:spLocks noChangeShapeType="1"/>
              </p:cNvSpPr>
              <p:nvPr/>
            </p:nvSpPr>
            <p:spPr bwMode="auto">
              <a:xfrm>
                <a:off x="3198" y="3520"/>
                <a:ext cx="31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5" name="Text Box 69"/>
              <p:cNvSpPr txBox="1">
                <a:spLocks noChangeArrowheads="1"/>
              </p:cNvSpPr>
              <p:nvPr/>
            </p:nvSpPr>
            <p:spPr bwMode="auto">
              <a:xfrm>
                <a:off x="3107" y="3566"/>
                <a:ext cx="364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>
                    <a:solidFill>
                      <a:srgbClr val="006600"/>
                    </a:solidFill>
                    <a:ea typeface="SimSun" charset="0"/>
                    <a:cs typeface="SimSun" charset="0"/>
                  </a:rPr>
                  <a:t>сдал</a:t>
                </a:r>
              </a:p>
            </p:txBody>
          </p:sp>
          <p:sp>
            <p:nvSpPr>
              <p:cNvPr id="62486" name="Text Box 70"/>
              <p:cNvSpPr txBox="1">
                <a:spLocks noChangeArrowheads="1"/>
              </p:cNvSpPr>
              <p:nvPr/>
            </p:nvSpPr>
            <p:spPr bwMode="auto">
              <a:xfrm>
                <a:off x="1408" y="3566"/>
                <a:ext cx="520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1400">
                    <a:solidFill>
                      <a:srgbClr val="CC0000"/>
                    </a:solidFill>
                    <a:ea typeface="SimSun" charset="0"/>
                    <a:cs typeface="SimSun" charset="0"/>
                  </a:rPr>
                  <a:t>не сдал</a:t>
                </a:r>
              </a:p>
            </p:txBody>
          </p:sp>
          <p:sp>
            <p:nvSpPr>
              <p:cNvPr id="62487" name="Text Box 71"/>
              <p:cNvSpPr txBox="1">
                <a:spLocks noChangeArrowheads="1"/>
              </p:cNvSpPr>
              <p:nvPr/>
            </p:nvSpPr>
            <p:spPr bwMode="auto">
              <a:xfrm>
                <a:off x="3536" y="3244"/>
                <a:ext cx="625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>
                    <a:solidFill>
                      <a:srgbClr val="000000"/>
                    </a:solidFill>
                    <a:ea typeface="SimSun" charset="0"/>
                    <a:cs typeface="SimSun" charset="0"/>
                  </a:rPr>
                  <a:t>аттестат</a:t>
                </a:r>
              </a:p>
            </p:txBody>
          </p:sp>
          <p:sp>
            <p:nvSpPr>
              <p:cNvPr id="62488" name="Text Box 72"/>
              <p:cNvSpPr txBox="1">
                <a:spLocks noChangeArrowheads="1"/>
              </p:cNvSpPr>
              <p:nvPr/>
            </p:nvSpPr>
            <p:spPr bwMode="auto">
              <a:xfrm>
                <a:off x="4181" y="3248"/>
                <a:ext cx="574" cy="3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>
                    <a:solidFill>
                      <a:srgbClr val="000000"/>
                    </a:solidFill>
                    <a:ea typeface="SimSun" charset="0"/>
                    <a:cs typeface="SimSun" charset="0"/>
                  </a:rPr>
                  <a:t>свид-во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>
                    <a:solidFill>
                      <a:srgbClr val="000000"/>
                    </a:solidFill>
                    <a:ea typeface="SimSun" charset="0"/>
                    <a:cs typeface="SimSun" charset="0"/>
                  </a:rPr>
                  <a:t>ЕГЭ</a:t>
                </a:r>
              </a:p>
            </p:txBody>
          </p:sp>
          <p:pic>
            <p:nvPicPr>
              <p:cNvPr id="62489" name="Picture 7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42" y="3475"/>
                <a:ext cx="283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3683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Желаем успехов в подготовке и сдаче государственной (итоговой) аттестации!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04788"/>
            <a:ext cx="8229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9154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00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-Департамент образования и науки</a:t>
            </a:r>
          </a:p>
          <a:p>
            <a:pPr marL="341313" indent="-341313">
              <a:spcBef>
                <a:spcPts val="6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  <a:hlinkClick r:id="rId3"/>
              </a:rPr>
              <a:t>www.edukuban.ru</a:t>
            </a: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,</a:t>
            </a:r>
          </a:p>
          <a:p>
            <a:pPr marL="341313" indent="-341313">
              <a:spcBef>
                <a:spcPts val="625"/>
              </a:spcBef>
              <a:buClr>
                <a:srgbClr val="0000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-ГУ КК ЦОКО</a:t>
            </a:r>
            <a:r>
              <a:rPr lang="ru-RU" sz="2500" b="1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</a:p>
          <a:p>
            <a:pPr marL="341313" indent="-341313">
              <a:spcBef>
                <a:spcPts val="6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  <a:hlinkClick r:id="rId4"/>
              </a:rPr>
              <a:t>www.gas.kubannet.ru</a:t>
            </a: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,</a:t>
            </a:r>
            <a:r>
              <a:rPr lang="ru-RU" sz="2500" b="1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  <a:p>
            <a:pPr marL="341313" indent="-341313">
              <a:spcBef>
                <a:spcPts val="625"/>
              </a:spcBef>
              <a:buClr>
                <a:srgbClr val="0000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-ККИДППО</a:t>
            </a:r>
            <a:r>
              <a:rPr lang="ru-RU" sz="2500" b="1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  <a:p>
            <a:pPr marL="341313" indent="-341313">
              <a:spcBef>
                <a:spcPts val="6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  <a:hlinkClick r:id="rId5"/>
              </a:rPr>
              <a:t>idppo.kubannet.ru</a:t>
            </a: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,</a:t>
            </a:r>
          </a:p>
          <a:p>
            <a:pPr marL="341313" indent="-341313">
              <a:spcBef>
                <a:spcPts val="625"/>
              </a:spcBef>
              <a:buClr>
                <a:srgbClr val="0000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Официальный информационный портал ЕГЭ</a:t>
            </a:r>
          </a:p>
          <a:p>
            <a:pPr marL="341313" indent="-341313">
              <a:spcBef>
                <a:spcPts val="6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  <a:hlinkClick r:id="rId6"/>
              </a:rPr>
              <a:t>www.ege.edu.ru</a:t>
            </a:r>
            <a:r>
              <a:rPr lang="ru-RU" sz="2500" b="1" u="sng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, </a:t>
            </a:r>
          </a:p>
          <a:p>
            <a:pPr marL="341313" indent="-341313">
              <a:spcBef>
                <a:spcPts val="625"/>
              </a:spcBef>
              <a:buClr>
                <a:srgbClr val="00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Федеральный институт педагогических измерений</a:t>
            </a:r>
          </a:p>
          <a:p>
            <a:pPr marL="341313" indent="-341313">
              <a:spcBef>
                <a:spcPts val="6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u="sng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fipi.ru</a:t>
            </a:r>
            <a:r>
              <a:rPr lang="ru-RU" sz="2500" b="1" u="sng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,</a:t>
            </a:r>
          </a:p>
          <a:p>
            <a:pPr marL="341313" indent="-341313">
              <a:spcBef>
                <a:spcPts val="625"/>
              </a:spcBef>
              <a:buClr>
                <a:srgbClr val="00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5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Справочник по вузам России</a:t>
            </a:r>
          </a:p>
          <a:p>
            <a:pPr marL="341313" indent="-341313">
              <a:spcBef>
                <a:spcPts val="6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u="sng">
                <a:solidFill>
                  <a:srgbClr val="3C8C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abitur.nica.ru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0" y="0"/>
            <a:ext cx="9142413" cy="760413"/>
            <a:chOff x="0" y="0"/>
            <a:chExt cx="5759" cy="479"/>
          </a:xfrm>
        </p:grpSpPr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5576E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4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84" cy="4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429125" y="2667000"/>
            <a:ext cx="27654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ea typeface="SimSun" charset="0"/>
                <a:cs typeface="SimSun" charset="0"/>
              </a:rPr>
              <a:t>Нормативные документы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295525" y="152400"/>
            <a:ext cx="46212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  <a:ea typeface="SimSun" charset="0"/>
                <a:cs typeface="SimSun" charset="0"/>
              </a:rPr>
              <a:t>Информационные сайты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096250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16300"/>
            <a:ext cx="4679950" cy="3302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WordArt 3"/>
          <p:cNvSpPr>
            <a:spLocks noChangeArrowheads="1" noChangeShapeType="1" noTextEdit="1"/>
          </p:cNvSpPr>
          <p:nvPr/>
        </p:nvSpPr>
        <p:spPr bwMode="auto">
          <a:xfrm rot="5400000">
            <a:off x="7511257" y="1572419"/>
            <a:ext cx="4619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FFFF">
                    <a:alpha val="25098"/>
                  </a:srgbClr>
                </a:solidFill>
                <a:effectLst>
                  <a:outerShdw dist="53966" dir="2700000" algn="ctr" rotWithShape="0">
                    <a:srgbClr val="CBCBCB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308850" y="2420938"/>
            <a:ext cx="165576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16463" y="5949950"/>
            <a:ext cx="42481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  <a:hlinkClick r:id="rId5"/>
              </a:rPr>
              <a:t>www.edukuban.ru/</a:t>
            </a:r>
            <a:r>
              <a:rPr lang="en-US" sz="28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20487" name="WordArt 6"/>
          <p:cNvSpPr>
            <a:spLocks noChangeArrowheads="1" noChangeShapeType="1" noTextEdit="1"/>
          </p:cNvSpPr>
          <p:nvPr/>
        </p:nvSpPr>
        <p:spPr bwMode="auto">
          <a:xfrm rot="5400000">
            <a:off x="3405982" y="5531644"/>
            <a:ext cx="4619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FFFF">
                    <a:alpha val="25098"/>
                  </a:srgbClr>
                </a:solidFill>
                <a:effectLst>
                  <a:outerShdw dist="53966" dir="2700000" algn="ctr" rotWithShape="0">
                    <a:srgbClr val="CBCBCB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6372225" y="4508500"/>
            <a:ext cx="1944688" cy="720725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H="1">
            <a:off x="3994150" y="4941888"/>
            <a:ext cx="2379663" cy="719137"/>
          </a:xfrm>
          <a:prstGeom prst="line">
            <a:avLst/>
          </a:prstGeom>
          <a:noFill/>
          <a:ln w="223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188913"/>
            <a:ext cx="8721725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1619250" y="2060575"/>
            <a:ext cx="720725" cy="2159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0" y="1773238"/>
            <a:ext cx="1619250" cy="503237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716338"/>
            <a:ext cx="6840537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43438" y="5300663"/>
            <a:ext cx="40020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  <a:ea typeface="SimSun" charset="0"/>
                <a:cs typeface="SimSun" charset="0"/>
              </a:rPr>
              <a:t>http://www.gas.kubannet.ru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784975" y="2513013"/>
            <a:ext cx="17478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732588" y="2492375"/>
            <a:ext cx="165576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8613" y="6021388"/>
            <a:ext cx="29654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http://ege.edu.ru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537075" cy="319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Oval 2"/>
          <p:cNvSpPr>
            <a:spLocks noChangeArrowheads="1"/>
          </p:cNvSpPr>
          <p:nvPr/>
        </p:nvSpPr>
        <p:spPr bwMode="auto">
          <a:xfrm>
            <a:off x="179388" y="1484313"/>
            <a:ext cx="1079500" cy="288925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148263" y="260350"/>
            <a:ext cx="3816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  <a:cs typeface="SimSun" charset="0"/>
              </a:rPr>
              <a:t>http://www.fipi.ru</a:t>
            </a:r>
          </a:p>
        </p:txBody>
      </p:sp>
      <p:sp>
        <p:nvSpPr>
          <p:cNvPr id="23557" name="WordArt 4"/>
          <p:cNvSpPr>
            <a:spLocks noChangeArrowheads="1" noChangeShapeType="1" noTextEdit="1"/>
          </p:cNvSpPr>
          <p:nvPr/>
        </p:nvSpPr>
        <p:spPr bwMode="auto">
          <a:xfrm rot="5400000">
            <a:off x="3621882" y="1140619"/>
            <a:ext cx="4619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FFFF">
                    <a:alpha val="25098"/>
                  </a:srgbClr>
                </a:solidFill>
                <a:effectLst>
                  <a:outerShdw dist="53966" dir="2700000" algn="ctr" rotWithShape="0">
                    <a:srgbClr val="CBCBCB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052513"/>
            <a:ext cx="4033837" cy="119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7308850" y="2420938"/>
            <a:ext cx="165576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5003800" y="2205038"/>
            <a:ext cx="36004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На каждом сайте есть ссылки на другие</a:t>
            </a:r>
          </a:p>
        </p:txBody>
      </p:sp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114675"/>
            <a:ext cx="3314700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2" name="WordArt 9"/>
          <p:cNvSpPr>
            <a:spLocks noChangeArrowheads="1" noChangeShapeType="1" noTextEdit="1"/>
          </p:cNvSpPr>
          <p:nvPr/>
        </p:nvSpPr>
        <p:spPr bwMode="auto">
          <a:xfrm rot="5400000">
            <a:off x="3479006" y="4739482"/>
            <a:ext cx="4619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FFFF">
                    <a:alpha val="25098"/>
                  </a:srgbClr>
                </a:solidFill>
                <a:effectLst>
                  <a:outerShdw dist="53966" dir="2700000" algn="ctr" rotWithShape="0">
                    <a:srgbClr val="CBCBCB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2411413" y="3213100"/>
            <a:ext cx="865187" cy="2159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900113" y="1773238"/>
            <a:ext cx="1584325" cy="1368425"/>
          </a:xfrm>
          <a:prstGeom prst="line">
            <a:avLst/>
          </a:prstGeom>
          <a:noFill/>
          <a:ln w="223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356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573463"/>
            <a:ext cx="3752850" cy="29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3276600" y="3357563"/>
            <a:ext cx="2663825" cy="1439862"/>
          </a:xfrm>
          <a:prstGeom prst="line">
            <a:avLst/>
          </a:prstGeom>
          <a:noFill/>
          <a:ln w="223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WordArt 14"/>
          <p:cNvSpPr>
            <a:spLocks noChangeArrowheads="1" noChangeShapeType="1" noTextEdit="1"/>
          </p:cNvSpPr>
          <p:nvPr/>
        </p:nvSpPr>
        <p:spPr bwMode="auto">
          <a:xfrm rot="5400000">
            <a:off x="8303418" y="5965032"/>
            <a:ext cx="4619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FFFF">
                    <a:alpha val="25098"/>
                  </a:srgbClr>
                </a:solidFill>
                <a:effectLst>
                  <a:outerShdw dist="53966" dir="2700000" algn="ctr" rotWithShape="0">
                    <a:srgbClr val="CBCBCB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1693</TotalTime>
  <Words>1592</Words>
  <PresentationFormat>Экран (4:3)</PresentationFormat>
  <Paragraphs>373</Paragraphs>
  <Slides>49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4" baseType="lpstr">
      <vt:lpstr>Arial</vt:lpstr>
      <vt:lpstr>Times New Roman</vt:lpstr>
      <vt:lpstr>Franklin Gothic Medium</vt:lpstr>
      <vt:lpstr>Franklin Gothic Book</vt:lpstr>
      <vt:lpstr>Wingdings 2</vt:lpstr>
      <vt:lpstr>Arial Unicode MS</vt:lpstr>
      <vt:lpstr>Garamond</vt:lpstr>
      <vt:lpstr>SimSun</vt:lpstr>
      <vt:lpstr>Georgia</vt:lpstr>
      <vt:lpstr>Wingdings</vt:lpstr>
      <vt:lpstr>Arial Narrow</vt:lpstr>
      <vt:lpstr>Book Antiqua</vt:lpstr>
      <vt:lpstr>Tahoma</vt:lpstr>
      <vt:lpstr>Трек</vt:lpstr>
      <vt:lpstr>Документ Microsoft Word</vt:lpstr>
      <vt:lpstr>Слайд 1</vt:lpstr>
      <vt:lpstr>Слайд 2</vt:lpstr>
      <vt:lpstr>Слайд 3</vt:lpstr>
      <vt:lpstr>Структура и содержание КИМов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Информация</vt:lpstr>
      <vt:lpstr>Слайд 28</vt:lpstr>
      <vt:lpstr>Продолжительность проведения ЕГЭ  в XI классе</vt:lpstr>
      <vt:lpstr>Использование дополнительных материалов  на государственной (итоговой) аттестации в форме  ЕГЭ</vt:lpstr>
      <vt:lpstr>Каждый участник должен иметь при себе:</vt:lpstr>
      <vt:lpstr>Слайд 32</vt:lpstr>
      <vt:lpstr>Слайд 33</vt:lpstr>
      <vt:lpstr>Участникам ЕГЭ запрещается</vt:lpstr>
      <vt:lpstr>Слайд 35</vt:lpstr>
      <vt:lpstr>Слайд 36</vt:lpstr>
      <vt:lpstr>Слайд 37</vt:lpstr>
      <vt:lpstr>Слайд 38</vt:lpstr>
      <vt:lpstr>Единый государственный экзамен</vt:lpstr>
      <vt:lpstr>Слайд 40</vt:lpstr>
      <vt:lpstr>Слайд 41</vt:lpstr>
      <vt:lpstr>О выдаче свидетельств по результатам ЕГЭ</vt:lpstr>
      <vt:lpstr>По результатам ЕГЭ все участники успешно прошедшие минимальный порог получат свидетельство</vt:lpstr>
      <vt:lpstr>Слайд 44</vt:lpstr>
      <vt:lpstr>Слайд 45</vt:lpstr>
      <vt:lpstr>Слайд 46</vt:lpstr>
      <vt:lpstr>Проведение дополнительных занятий по подготовке к ЕГЭ</vt:lpstr>
      <vt:lpstr>Слайд 48</vt:lpstr>
      <vt:lpstr>Желаем успехов в подготовке и сдаче государственной (итоговой) аттестации!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Сергей</cp:lastModifiedBy>
  <cp:revision>134</cp:revision>
  <cp:lastPrinted>1601-01-01T00:00:00Z</cp:lastPrinted>
  <dcterms:created xsi:type="dcterms:W3CDTF">1601-01-01T00:00:00Z</dcterms:created>
  <dcterms:modified xsi:type="dcterms:W3CDTF">2013-12-10T09:37:48Z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