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63" r:id="rId4"/>
    <p:sldId id="272" r:id="rId5"/>
    <p:sldId id="264" r:id="rId6"/>
    <p:sldId id="270" r:id="rId7"/>
    <p:sldId id="273" r:id="rId8"/>
    <p:sldId id="290" r:id="rId9"/>
    <p:sldId id="320" r:id="rId10"/>
    <p:sldId id="285" r:id="rId11"/>
    <p:sldId id="286" r:id="rId12"/>
    <p:sldId id="309" r:id="rId13"/>
    <p:sldId id="266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3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52" y="-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C7D91D-60BE-4BF1-BBE9-26AFE70309D7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790B8-24EE-484F-8E84-A40FA694B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43AE848A-2262-43ED-B882-DD0286686F74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D66A399-F8CB-4B15-98D2-6278FF4D0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91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1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3179D-7B72-4635-9A76-F6750E77DE95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B1D41-D311-4F9D-9B97-C4C877338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5C6B2-295B-436C-9A7B-BBD35009F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B7CD5-8D90-4CC0-AEDB-1B3266F7E859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89D2D-B995-461D-B62C-0CD195843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594AF-36DF-40CA-B0C4-605BA22E5048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73ED9-4664-4844-98A3-8357FEF45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A2907-76A7-4BF0-B836-47CBCCA061BD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357D2-002F-4312-B18D-041C9951D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93AF2-D5D7-4BB4-9A9C-D8DFB2C58AA0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A8089-71B4-412F-8412-B4C82B947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862F4-6FEC-4D34-AAB8-8291E9EF1252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E8594-7225-484C-AEDE-D57A40459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53FC-5F0D-47B5-9261-7FC8B3266EA2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E403E-95A7-415F-92CF-665347E00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7D0B-47B4-435E-A5FF-9FCD285CC10D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B0AC9-6E47-4E92-99F2-A05F11011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5666-3B45-4CE5-BA7F-EE04C6E6B541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A9FB-EBA8-4597-8C97-167C3D760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CE9B9-6B9B-4C57-BF2C-E4170BAD303B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071B3-2836-43E4-B0A5-5685EA787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A6E19-56BF-4B0F-8761-90AF41D81EF4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14A4C-628C-40EA-A7D9-28003E4AA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79A99-D056-4FE5-BBB5-AAB1AA76D792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880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6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6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0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80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80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80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B92F38DF-E626-4DB2-97F8-08D45D170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809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252C346A-93CF-4DD8-ACC6-E14784870044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e.edu.ru/gia" TargetMode="External"/><Relationship Id="rId2" Type="http://schemas.openxmlformats.org/officeDocument/2006/relationships/hyperlink" Target="http://www.mcko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rost507.ru/" TargetMode="External"/><Relationship Id="rId5" Type="http://schemas.openxmlformats.org/officeDocument/2006/relationships/hyperlink" Target="http://www.mioo.ru/" TargetMode="External"/><Relationship Id="rId4" Type="http://schemas.openxmlformats.org/officeDocument/2006/relationships/hyperlink" Target="http://www.fipi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1214438"/>
            <a:ext cx="7772400" cy="2155825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Организация итоговой аттестации выпускников</a:t>
            </a:r>
            <a:br>
              <a:rPr lang="ru-RU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9-х классов </a:t>
            </a:r>
            <a:br>
              <a:rPr lang="ru-RU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400" b="1" dirty="0" smtClean="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2013/2014 учебном году</a:t>
            </a:r>
          </a:p>
        </p:txBody>
      </p: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0" y="0"/>
            <a:ext cx="9144000" cy="762000"/>
            <a:chOff x="0" y="0"/>
            <a:chExt cx="5760" cy="527"/>
          </a:xfrm>
        </p:grpSpPr>
        <p:sp>
          <p:nvSpPr>
            <p:cNvPr id="307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27"/>
            </a:xfrm>
            <a:prstGeom prst="rect">
              <a:avLst/>
            </a:prstGeom>
            <a:solidFill>
              <a:srgbClr val="5576E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pic>
          <p:nvPicPr>
            <p:cNvPr id="3077" name="Picture 6" descr="Логотип Края и РФ с картой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84" cy="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7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600" b="1" dirty="0" smtClean="0">
                <a:latin typeface="Times New Roman" pitchFamily="18" charset="0"/>
              </a:rPr>
              <a:t>ПЕРЕЧЕНЬ</a:t>
            </a:r>
            <a:br>
              <a:rPr lang="ru-RU" sz="1600" b="1" dirty="0" smtClean="0">
                <a:latin typeface="Times New Roman" pitchFamily="18" charset="0"/>
              </a:rPr>
            </a:br>
            <a:r>
              <a:rPr lang="ru-RU" sz="1600" b="1" dirty="0" smtClean="0">
                <a:effectLst/>
                <a:latin typeface="Times New Roman" pitchFamily="18" charset="0"/>
              </a:rPr>
              <a:t>профилей, открываемых в общеобразовательных учреждениях Краснодарского края в 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2012-2013 учебном году,  и предметов  по выбору для сдачи профильных экзаменов при проведении государственной (итоговой) аттестации выпускников </a:t>
            </a:r>
            <a:r>
              <a:rPr lang="en-US" sz="16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IX</a:t>
            </a:r>
            <a:r>
              <a:rPr lang="ru-RU" sz="16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классов, организуемой территориальными  экзаменационными комиссиями в 2012 году</a:t>
            </a:r>
          </a:p>
        </p:txBody>
      </p:sp>
      <p:graphicFrame>
        <p:nvGraphicFramePr>
          <p:cNvPr id="91243" name="Group 107"/>
          <p:cNvGraphicFramePr>
            <a:graphicFrameLocks noGrp="1"/>
          </p:cNvGraphicFramePr>
          <p:nvPr>
            <p:ph idx="1"/>
          </p:nvPr>
        </p:nvGraphicFramePr>
        <p:xfrm>
          <a:off x="457200" y="1628775"/>
          <a:ext cx="8229600" cy="4919472"/>
        </p:xfrm>
        <a:graphic>
          <a:graphicData uri="http://schemas.openxmlformats.org/drawingml/2006/table">
            <a:tbl>
              <a:tblPr/>
              <a:tblGrid>
                <a:gridCol w="2459038"/>
                <a:gridCol w="5770562"/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Профиль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Профильные  предметы по выбору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(два из предложенных)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Экономико-математический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Обществознание, география, физика, информатика и ИКТ, иностранный язык, геометрия (устно)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Физико-математический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Физика, химия, информатика и ИКТ,геометрия (устно)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Физико-химический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Физика, биология,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информатика и ИКТ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Химико-биологический,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медико-биологический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Химия, биология, физика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Естественнонаучный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Химия, биология, физика, география, информатика и ИКТ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Биолого-географический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Биология, география, химия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оциально-экономический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Обществознание, география, история, иностранный язык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Естественно-математический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Химия, биология, физика, информатика и ИКТ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Социально-гуманитарный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Обществознание литература, иностранный языкистория,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273" name="Group 89"/>
          <p:cNvGraphicFramePr>
            <a:graphicFrameLocks noGrp="1"/>
          </p:cNvGraphicFramePr>
          <p:nvPr>
            <p:ph idx="1"/>
          </p:nvPr>
        </p:nvGraphicFramePr>
        <p:xfrm>
          <a:off x="468313" y="333375"/>
          <a:ext cx="8229600" cy="6263450"/>
        </p:xfrm>
        <a:graphic>
          <a:graphicData uri="http://schemas.openxmlformats.org/drawingml/2006/table">
            <a:tbl>
              <a:tblPr/>
              <a:tblGrid>
                <a:gridCol w="3816350"/>
                <a:gridCol w="44132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Социально-педагогический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Литература, иностранный язык, обществознание, история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Филологический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Иностранный язык, русский язык (устно), история, литература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Гуманитарный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Литература, обществознание, история, иностранный язык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Технологический, агротехнологический (агротехнический), технический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Биология, химия, физика, информатика и ИКТ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Информационно-технологический,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индустриально-технологический,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информационно-математически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Информатика и ИКТ, физика, иностранный язык, геометрия (устно)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Художественно-эстетический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Мировая художественная культура,  литература, история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Оборонно-спортивный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Физическая культура, основы безопасности жизнедеятельности, обществознание, история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Историко-правовой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Обществознание, история, иностранный язык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0"/>
            <a:ext cx="8229600" cy="1139825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sz="2800" dirty="0" smtClean="0"/>
              <a:t>Проведение дополнительных занятий по подготовке к ГИА</a:t>
            </a:r>
          </a:p>
        </p:txBody>
      </p:sp>
      <p:graphicFrame>
        <p:nvGraphicFramePr>
          <p:cNvPr id="126027" name="Group 75"/>
          <p:cNvGraphicFramePr>
            <a:graphicFrameLocks noGrp="1"/>
          </p:cNvGraphicFramePr>
          <p:nvPr>
            <p:ph idx="4294967295"/>
          </p:nvPr>
        </p:nvGraphicFramePr>
        <p:xfrm>
          <a:off x="714375" y="1071563"/>
          <a:ext cx="8229600" cy="5145723"/>
        </p:xfrm>
        <a:graphic>
          <a:graphicData uri="http://schemas.openxmlformats.org/drawingml/2006/table">
            <a:tbl>
              <a:tblPr/>
              <a:tblGrid>
                <a:gridCol w="785818"/>
                <a:gridCol w="2214578"/>
                <a:gridCol w="2843192"/>
                <a:gridCol w="2386012"/>
              </a:tblGrid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Класс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Предмет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Учитель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charset="0"/>
                        </a:rPr>
                        <a:t>Время проведения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Олифиренко Т.Г.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Пятница, 14:20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Математика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Кузнецова Е.Д.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Четверг, 14:20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Пелипенко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 О.В.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Среда , 15:15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Математика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Пономаренко И.Н.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Суббота ,12:45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Семкина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  И.Н.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Вторник, 14:20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9-в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Times New Roman" pitchFamily="18" charset="0"/>
                        </a:rPr>
                        <a:t>Смагина Г.С.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charset="0"/>
                        </a:rPr>
                        <a:t>Понедельник, 15:15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214313"/>
            <a:ext cx="8229600" cy="1214437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sz="21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Полезные сборники и сайты в ГС Интернет</a:t>
            </a:r>
            <a:endParaRPr lang="ru-RU" sz="210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58250" cy="5257800"/>
          </a:xfrm>
        </p:spPr>
        <p:txBody>
          <a:bodyPr/>
          <a:lstStyle/>
          <a:p>
            <a:pPr algn="just" eaLnBrk="1" fontAlgn="t" hangingPunct="1">
              <a:buFont typeface="Wingdings" pitchFamily="2" charset="2"/>
              <a:buNone/>
              <a:defRPr/>
            </a:pPr>
            <a:r>
              <a:rPr lang="ru-RU" b="1" smtClean="0"/>
              <a:t>    </a:t>
            </a:r>
            <a:endParaRPr lang="ru-RU" b="1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285750" y="1357313"/>
            <a:ext cx="85725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>
                <a:latin typeface="Calibri" pitchFamily="34" charset="0"/>
                <a:hlinkClick r:id="rId2"/>
              </a:rPr>
              <a:t>www.mcko.ru</a:t>
            </a:r>
            <a:r>
              <a:rPr lang="en-US" sz="3000">
                <a:latin typeface="Calibri" pitchFamily="34" charset="0"/>
              </a:rPr>
              <a:t> – </a:t>
            </a:r>
            <a:r>
              <a:rPr lang="ru-RU" sz="3000">
                <a:latin typeface="Calibri" pitchFamily="34" charset="0"/>
              </a:rPr>
              <a:t>раздел «Мониторинг и диагностика», подраздел «ГИА-9»</a:t>
            </a:r>
          </a:p>
          <a:p>
            <a:pPr algn="ctr"/>
            <a:r>
              <a:rPr lang="en-US" sz="3000">
                <a:latin typeface="Calibri" pitchFamily="34" charset="0"/>
                <a:hlinkClick r:id="rId3"/>
              </a:rPr>
              <a:t>www.ege.edu.ru/gia</a:t>
            </a:r>
            <a:r>
              <a:rPr lang="en-US" sz="3000">
                <a:latin typeface="Calibri" pitchFamily="34" charset="0"/>
              </a:rPr>
              <a:t> - </a:t>
            </a:r>
            <a:r>
              <a:rPr lang="ru-RU" sz="3000">
                <a:latin typeface="Calibri" pitchFamily="34" charset="0"/>
              </a:rPr>
              <a:t>информационный портал поддержки ГИА-9</a:t>
            </a:r>
          </a:p>
          <a:p>
            <a:pPr algn="ctr"/>
            <a:r>
              <a:rPr lang="en-US" sz="3000">
                <a:latin typeface="Calibri" pitchFamily="34" charset="0"/>
                <a:hlinkClick r:id="rId4"/>
              </a:rPr>
              <a:t>www.fipi.ru</a:t>
            </a:r>
            <a:r>
              <a:rPr lang="en-US" sz="3000">
                <a:latin typeface="Calibri" pitchFamily="34" charset="0"/>
              </a:rPr>
              <a:t> – </a:t>
            </a:r>
            <a:r>
              <a:rPr lang="ru-RU" sz="3000">
                <a:latin typeface="Calibri" pitchFamily="34" charset="0"/>
              </a:rPr>
              <a:t>раздел «9 класс. Новая форма»</a:t>
            </a:r>
          </a:p>
          <a:p>
            <a:pPr algn="ctr"/>
            <a:endParaRPr lang="en-US" sz="3000">
              <a:latin typeface="Calibri" pitchFamily="34" charset="0"/>
            </a:endParaRPr>
          </a:p>
          <a:p>
            <a:pPr algn="ctr"/>
            <a:r>
              <a:rPr lang="en-US" sz="3000">
                <a:latin typeface="Calibri" pitchFamily="34" charset="0"/>
                <a:hlinkClick r:id="rId5"/>
              </a:rPr>
              <a:t>www.mioo.ru</a:t>
            </a:r>
            <a:r>
              <a:rPr lang="en-US" sz="3000">
                <a:latin typeface="Calibri" pitchFamily="34" charset="0"/>
              </a:rPr>
              <a:t> =&gt; </a:t>
            </a:r>
            <a:r>
              <a:rPr lang="ru-RU" sz="3000">
                <a:latin typeface="Calibri" pitchFamily="34" charset="0"/>
              </a:rPr>
              <a:t>Подготовка к ЕГЭ =</a:t>
            </a:r>
            <a:r>
              <a:rPr lang="en-US" sz="3000">
                <a:latin typeface="Calibri" pitchFamily="34" charset="0"/>
              </a:rPr>
              <a:t>&gt;</a:t>
            </a:r>
            <a:r>
              <a:rPr lang="ru-RU" sz="3000">
                <a:latin typeface="Calibri" pitchFamily="34" charset="0"/>
              </a:rPr>
              <a:t>Вход для учеников (Южный округ)</a:t>
            </a:r>
          </a:p>
          <a:p>
            <a:pPr algn="ctr"/>
            <a:r>
              <a:rPr lang="en-US" sz="3000">
                <a:latin typeface="Calibri" pitchFamily="34" charset="0"/>
                <a:hlinkClick r:id="rId6"/>
              </a:rPr>
              <a:t>www.rost507.ru</a:t>
            </a:r>
            <a:r>
              <a:rPr lang="en-US" sz="3000" b="1">
                <a:latin typeface="Calibri" pitchFamily="34" charset="0"/>
              </a:rPr>
              <a:t> – </a:t>
            </a:r>
            <a:r>
              <a:rPr lang="ru-RU" sz="3000">
                <a:latin typeface="Calibri" pitchFamily="34" charset="0"/>
              </a:rPr>
              <a:t>раздел «Экзамены»</a:t>
            </a:r>
            <a:endParaRPr lang="en-US" sz="3000" b="1">
              <a:latin typeface="Calibri" pitchFamily="34" charset="0"/>
            </a:endParaRPr>
          </a:p>
          <a:p>
            <a:pPr algn="ctr"/>
            <a:endParaRPr lang="en-US" sz="3000" b="1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>
          <a:xfrm>
            <a:off x="214313" y="1000125"/>
            <a:ext cx="8686800" cy="56054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Нормативные документы</a:t>
            </a:r>
          </a:p>
          <a:p>
            <a:pPr algn="ctr"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endParaRPr lang="ru-RU" sz="30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sz="2800" b="1" dirty="0" smtClean="0">
                <a:effectLst/>
                <a:latin typeface="Times New Roman"/>
                <a:ea typeface="Times New Roman"/>
                <a:cs typeface="Arial"/>
              </a:rPr>
              <a:t>Федеральный закон от 29 декабря 2012 № 273-ФЗ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b="1" dirty="0" smtClean="0">
                <a:effectLst/>
                <a:latin typeface="Times New Roman"/>
                <a:ea typeface="Times New Roman"/>
                <a:cs typeface="Arial"/>
              </a:rPr>
              <a:t>«Об образовании в Российской Федерации»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Приказ </a:t>
            </a:r>
            <a:r>
              <a:rPr lang="ru-RU" sz="2800" b="1" dirty="0" err="1" smtClean="0">
                <a:latin typeface="Times New Roman" pitchFamily="18" charset="0"/>
                <a:ea typeface="Times New Roman" pitchFamily="18" charset="0"/>
                <a:cs typeface="Arial" charset="0"/>
              </a:rPr>
              <a:t>Минобрнауки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 РФ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(проект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)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Arial" charset="0"/>
              </a:rPr>
              <a:t>«Об утверждении Положения о порядке и формах проведения государственной итоговой аттестации по образовательным программам основного общего образования»</a:t>
            </a:r>
          </a:p>
          <a:p>
            <a:pPr>
              <a:buFont typeface="Wingdings" pitchFamily="2" charset="2"/>
              <a:buNone/>
              <a:defRPr/>
            </a:pPr>
            <a:endParaRPr lang="ru-RU" sz="2800" b="1" dirty="0" smtClean="0">
              <a:effectLst/>
              <a:latin typeface="Times New Roman"/>
              <a:ea typeface="Times New Roman"/>
              <a:cs typeface="Arial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0" y="0"/>
            <a:ext cx="9144000" cy="762000"/>
            <a:chOff x="0" y="0"/>
            <a:chExt cx="5760" cy="527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527"/>
            </a:xfrm>
            <a:prstGeom prst="rect">
              <a:avLst/>
            </a:prstGeom>
            <a:solidFill>
              <a:srgbClr val="5576E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pic>
          <p:nvPicPr>
            <p:cNvPr id="4102" name="Picture 6" descr="Логотип Края и РФ с картой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84" cy="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Прямоугольник 2"/>
          <p:cNvSpPr/>
          <p:nvPr/>
        </p:nvSpPr>
        <p:spPr>
          <a:xfrm>
            <a:off x="1495981" y="-23813"/>
            <a:ext cx="6756978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ГИА-9 в 2012/13 </a:t>
            </a:r>
            <a:r>
              <a:rPr lang="ru-RU" sz="40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уч</a:t>
            </a: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году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214313"/>
            <a:ext cx="8229600" cy="1582737"/>
          </a:xfrm>
        </p:spPr>
        <p:txBody>
          <a:bodyPr anchorCtr="0"/>
          <a:lstStyle/>
          <a:p>
            <a:pPr eaLnBrk="1" hangingPunct="1">
              <a:defRPr/>
            </a:pPr>
            <a:endParaRPr lang="ru-RU" sz="21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58250" cy="5257800"/>
          </a:xfrm>
        </p:spPr>
        <p:txBody>
          <a:bodyPr/>
          <a:lstStyle/>
          <a:p>
            <a:pPr algn="just" eaLnBrk="1" fontAlgn="t" hangingPunct="1">
              <a:buFont typeface="Wingdings" pitchFamily="2" charset="2"/>
              <a:buNone/>
              <a:defRPr/>
            </a:pPr>
            <a:r>
              <a:rPr lang="ru-RU" dirty="0" smtClean="0"/>
              <a:t>    </a:t>
            </a:r>
            <a:r>
              <a:rPr lang="ru-RU" b="1" dirty="0" smtClean="0"/>
              <a:t>Выпускники IХ классов сдают экзамены в форме ОВЭ и ГВЭ-9 по в образовательных учреждениях, в которых они обучались.</a:t>
            </a:r>
            <a:endParaRPr lang="ru-RU" dirty="0" smtClean="0"/>
          </a:p>
          <a:p>
            <a:pPr algn="just" eaLnBrk="1" fontAlgn="t" hangingPunct="1">
              <a:buFont typeface="Wingdings" pitchFamily="2" charset="2"/>
              <a:buNone/>
              <a:defRPr/>
            </a:pPr>
            <a:r>
              <a:rPr lang="ru-RU" b="1" dirty="0" smtClean="0"/>
              <a:t>	При проведении экзаменов в каждой аудитории присутствуют организатор и независимый эксперт-наблюдатель.  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95400"/>
            <a:ext cx="7620000" cy="457200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</a:rPr>
              <a:t>Ученики, получившие на экзамене неудовлетворительную отметку, сдают экзамен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 новой форме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 установленные сроки.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</a:rPr>
              <a:t>Ученики, пропустившие экзамен по болезни, сдают экзамен в резервный день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 форме ОВЭ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(не в традиционной форме)</a:t>
            </a:r>
            <a:r>
              <a:rPr lang="ru-RU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285728"/>
            <a:ext cx="6756978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ГИА-9 в </a:t>
            </a: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2013/14 </a:t>
            </a:r>
            <a:r>
              <a:rPr lang="ru-RU" sz="4000" b="1" dirty="0" err="1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уч</a:t>
            </a: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году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214313"/>
            <a:ext cx="8229600" cy="1582737"/>
          </a:xfrm>
          <a:noFill/>
        </p:spPr>
        <p:txBody>
          <a:bodyPr anchorCtr="0"/>
          <a:lstStyle/>
          <a:p>
            <a:pPr eaLnBrk="1" hangingPunct="1"/>
            <a:r>
              <a:rPr lang="ru-RU" sz="2100" b="1" u="sng" smtClean="0">
                <a:solidFill>
                  <a:srgbClr val="0070C0"/>
                </a:solidFill>
                <a:effectLst/>
              </a:rPr>
              <a:t>Порядок проведения </a:t>
            </a:r>
            <a:r>
              <a:rPr lang="ru-RU" sz="2100" smtClean="0">
                <a:solidFill>
                  <a:srgbClr val="0070C0"/>
                </a:solidFill>
                <a:effectLst/>
              </a:rPr>
              <a:t/>
            </a:r>
            <a:br>
              <a:rPr lang="ru-RU" sz="2100" smtClean="0">
                <a:solidFill>
                  <a:srgbClr val="0070C0"/>
                </a:solidFill>
                <a:effectLst/>
              </a:rPr>
            </a:br>
            <a:r>
              <a:rPr lang="ru-RU" sz="2100" b="1" u="sng" smtClean="0">
                <a:solidFill>
                  <a:srgbClr val="0070C0"/>
                </a:solidFill>
                <a:effectLst/>
              </a:rPr>
              <a:t>государственной (итоговой) аттестации </a:t>
            </a:r>
            <a:r>
              <a:rPr lang="ru-RU" sz="2100" smtClean="0">
                <a:solidFill>
                  <a:srgbClr val="0070C0"/>
                </a:solidFill>
                <a:effectLst/>
              </a:rPr>
              <a:t/>
            </a:r>
            <a:br>
              <a:rPr lang="ru-RU" sz="2100" smtClean="0">
                <a:solidFill>
                  <a:srgbClr val="0070C0"/>
                </a:solidFill>
                <a:effectLst/>
              </a:rPr>
            </a:br>
            <a:r>
              <a:rPr lang="ru-RU" sz="2100" b="1" u="sng" smtClean="0">
                <a:solidFill>
                  <a:srgbClr val="0070C0"/>
                </a:solidFill>
                <a:effectLst/>
              </a:rPr>
              <a:t>выпускников IХ классов в новой форме (ОВЭ)</a:t>
            </a:r>
            <a:r>
              <a:rPr lang="ru-RU" sz="2100" smtClean="0">
                <a:solidFill>
                  <a:srgbClr val="0070C0"/>
                </a:solidFill>
                <a:effectLst/>
              </a:rPr>
              <a:t/>
            </a:r>
            <a:br>
              <a:rPr lang="ru-RU" sz="2100" smtClean="0">
                <a:solidFill>
                  <a:srgbClr val="0070C0"/>
                </a:solidFill>
                <a:effectLst/>
              </a:rPr>
            </a:br>
            <a:endParaRPr lang="ru-RU" sz="2100" smtClean="0">
              <a:solidFill>
                <a:srgbClr val="0070C0"/>
              </a:solidFill>
              <a:effectLst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858250" cy="5257800"/>
          </a:xfrm>
        </p:spPr>
        <p:txBody>
          <a:bodyPr/>
          <a:lstStyle/>
          <a:p>
            <a:pPr algn="just" eaLnBrk="1" fontAlgn="t" hangingPunct="1">
              <a:buFont typeface="Wingdings" pitchFamily="2" charset="2"/>
              <a:buNone/>
              <a:defRPr/>
            </a:pPr>
            <a:r>
              <a:rPr lang="ru-RU" b="1" smtClean="0"/>
              <a:t>    </a:t>
            </a:r>
            <a:endParaRPr lang="ru-RU" b="1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1571625"/>
            <a:ext cx="8572500" cy="4246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0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Процедура проведения экзамена 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Выпускник присутствует в аудитории в 8.30</a:t>
            </a:r>
          </a:p>
          <a:p>
            <a:pPr algn="ctr">
              <a:defRPr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Организационные мероприятия 8.30 – 8.55</a:t>
            </a:r>
          </a:p>
          <a:p>
            <a:pPr algn="ctr">
              <a:defRPr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Начало экзамена в 9.00 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defRPr/>
            </a:pP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Время выполнения всей экзаменационной работы с  9.00 до 13.00.</a:t>
            </a:r>
          </a:p>
          <a:p>
            <a:pPr algn="ctr">
              <a:defRPr/>
            </a:pPr>
            <a:r>
              <a:rPr lang="ru-RU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 время проведения экзамена не допускается присутствие лиц, не задействованных на экзамене, на этаже, где проходит экзамен.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85750"/>
            <a:ext cx="8396287" cy="990600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Дополнительные материалы и оборудование, используемые на экзамене в 9-х классах</a:t>
            </a:r>
            <a:r>
              <a:rPr lang="ru-RU" sz="2200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sz="2200" b="1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500188"/>
            <a:ext cx="8439150" cy="3657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Математика: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(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таблиц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а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квадратов двузначных чисел и формулы корней квадратного уравнения, разложения на множители квадратного трехчлена, формул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ы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-го члена и суммы </a:t>
            </a:r>
            <a:r>
              <a:rPr lang="ru-RU" sz="2800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первых членов арифметической и геометрической прогрессий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)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– будут выданы организатором.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Русский язык: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рфографический словарь – заранее принести свой.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836613"/>
            <a:ext cx="8229600" cy="5256212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2800" b="1" i="1" dirty="0" smtClean="0">
                <a:solidFill>
                  <a:srgbClr val="800000"/>
                </a:solidFill>
                <a:effectLst/>
              </a:rPr>
              <a:t>Экзаменационная работа выполняется учениками самостоятельно,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rgbClr val="800000"/>
                </a:solidFill>
                <a:effectLst/>
              </a:rPr>
              <a:t>задавать какие-либо вопросы по содержанию работы не разрешается.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i="1" dirty="0" smtClean="0">
                <a:effectLst/>
              </a:rPr>
              <a:t>Во время проведения экзамена ученики </a:t>
            </a:r>
            <a:r>
              <a:rPr lang="ru-RU" sz="2800" i="1" u="sng" dirty="0" smtClean="0">
                <a:effectLst/>
              </a:rPr>
              <a:t>не должны</a:t>
            </a:r>
            <a:r>
              <a:rPr lang="ru-RU" sz="2800" i="1" dirty="0" smtClean="0">
                <a:effectLst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i="1" dirty="0" smtClean="0">
                <a:effectLst/>
              </a:rPr>
              <a:t>пользоваться  какими-либо  техническими средствами;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i="1" dirty="0" smtClean="0">
                <a:effectLst/>
              </a:rPr>
              <a:t>общаться друг с другом;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i="1" dirty="0" smtClean="0">
                <a:effectLst/>
              </a:rPr>
              <a:t>вставать с места без разрешения организатора;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i="1" dirty="0" smtClean="0">
                <a:effectLst/>
              </a:rPr>
              <a:t>передавать что-либо  друг другу.</a:t>
            </a:r>
            <a:r>
              <a:rPr lang="ru-RU" sz="2800" dirty="0" smtClean="0">
                <a:effectLst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142852"/>
            <a:ext cx="6260047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FF0000"/>
                </a:solidFill>
                <a:latin typeface="+mn-lt"/>
                <a:cs typeface="+mn-cs"/>
              </a:rPr>
              <a:t>ОВЭ в 2013/14 </a:t>
            </a:r>
            <a:r>
              <a:rPr lang="ru-RU" sz="4000" b="1" dirty="0" err="1">
                <a:ln w="11430"/>
                <a:solidFill>
                  <a:srgbClr val="FF0000"/>
                </a:solidFill>
                <a:latin typeface="+mn-lt"/>
                <a:cs typeface="+mn-cs"/>
              </a:rPr>
              <a:t>уч</a:t>
            </a:r>
            <a:r>
              <a:rPr lang="ru-RU" sz="4000" b="1" dirty="0">
                <a:ln w="11430"/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году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04813"/>
            <a:ext cx="7843838" cy="25908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/>
              <a:t>Особенности демоверсии ОВЭ - 2014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211138" y="152400"/>
            <a:ext cx="8932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73150"/>
            <a:endParaRPr lang="ru-RU" sz="1600"/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0" y="357188"/>
            <a:ext cx="9144000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073150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Справка о планируемых изменениях КИМ ГИА для</a:t>
            </a:r>
          </a:p>
          <a:p>
            <a:pPr algn="ctr" defTabSz="1073150">
              <a:defRPr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выпускников 9 </a:t>
            </a:r>
            <a:r>
              <a:rPr lang="ru-RU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2014 года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Информатика и ИКТ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История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Иностранные языки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Литература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Математика -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Русский язык –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изменений нет.</a:t>
            </a:r>
          </a:p>
          <a:p>
            <a:pPr defTabSz="1073150">
              <a:defRPr/>
            </a:pPr>
            <a:r>
              <a:rPr lang="ru-RU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Биология – </a:t>
            </a:r>
            <a:r>
              <a:rPr lang="ru-RU" sz="24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принципиальных изменений нет.</a:t>
            </a:r>
          </a:p>
          <a:p>
            <a:pPr defTabSz="107315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1) В части 1(А) на 2 сокращено количество заданий.</a:t>
            </a:r>
          </a:p>
          <a:p>
            <a:pPr defTabSz="107315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2) В часть 2 (В) включено новое задание с выбором трех верных ответов из шести.</a:t>
            </a:r>
          </a:p>
          <a:p>
            <a:pPr defTabSz="107315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3) В часть 3(С) включено новое задание на применение биологических знаний в практической ситуации.</a:t>
            </a:r>
          </a:p>
          <a:p>
            <a:pPr defTabSz="107315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результате количество заданий не изменилось, но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максимальный первичный балл за выполнение экзаменационной работы повысился с 43 до 46.</a:t>
            </a:r>
          </a:p>
        </p:txBody>
      </p:sp>
    </p:spTree>
  </p:cSld>
  <p:clrMapOvr>
    <a:masterClrMapping/>
  </p:clrMapOvr>
  <p:transition advClick="0" advTm="12000"/>
</p:sld>
</file>

<file path=ppt/theme/theme1.xml><?xml version="1.0" encoding="utf-8"?>
<a:theme xmlns:a="http://schemas.openxmlformats.org/drawingml/2006/main" name="Занавес">
  <a:themeElements>
    <a:clrScheme name="Занавес 8">
      <a:dk1>
        <a:srgbClr val="000000"/>
      </a:dk1>
      <a:lt1>
        <a:srgbClr val="DDDCC5"/>
      </a:lt1>
      <a:dk2>
        <a:srgbClr val="000000"/>
      </a:dk2>
      <a:lt2>
        <a:srgbClr val="C9C6A5"/>
      </a:lt2>
      <a:accent1>
        <a:srgbClr val="C0C0C0"/>
      </a:accent1>
      <a:accent2>
        <a:srgbClr val="B0AC90"/>
      </a:accent2>
      <a:accent3>
        <a:srgbClr val="EBEBDF"/>
      </a:accent3>
      <a:accent4>
        <a:srgbClr val="000000"/>
      </a:accent4>
      <a:accent5>
        <a:srgbClr val="DCDCDC"/>
      </a:accent5>
      <a:accent6>
        <a:srgbClr val="9F9B82"/>
      </a:accent6>
      <a:hlink>
        <a:srgbClr val="666699"/>
      </a:hlink>
      <a:folHlink>
        <a:srgbClr val="905C80"/>
      </a:folHlink>
    </a:clrScheme>
    <a:fontScheme name="Занавес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416</TotalTime>
  <Words>635</Words>
  <Application>Microsoft Office PowerPoint</Application>
  <PresentationFormat>Экран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Tahoma</vt:lpstr>
      <vt:lpstr>Arial</vt:lpstr>
      <vt:lpstr>Wingdings</vt:lpstr>
      <vt:lpstr>Calibri</vt:lpstr>
      <vt:lpstr>Times New Roman</vt:lpstr>
      <vt:lpstr>Занавес</vt:lpstr>
      <vt:lpstr>  Организация итоговой аттестации выпускников  9-х классов  в 2013/2014 учебном году</vt:lpstr>
      <vt:lpstr>Слайд 2</vt:lpstr>
      <vt:lpstr>Слайд 3</vt:lpstr>
      <vt:lpstr>Слайд 4</vt:lpstr>
      <vt:lpstr>Порядок проведения  государственной (итоговой) аттестации  выпускников IХ классов в новой форме (ОВЭ) </vt:lpstr>
      <vt:lpstr>Дополнительные материалы и оборудование, используемые на экзамене в 9-х классах </vt:lpstr>
      <vt:lpstr>Слайд 7</vt:lpstr>
      <vt:lpstr>Особенности демоверсии ОВЭ - 2014</vt:lpstr>
      <vt:lpstr>Слайд 9</vt:lpstr>
      <vt:lpstr>ПЕРЕЧЕНЬ профилей, открываемых в общеобразовательных учреждениях Краснодарского края в 2012-2013 учебном году,  и предметов  по выбору для сдачи профильных экзаменов при проведении государственной (итоговой) аттестации выпускников IX классов, организуемой территориальными  экзаменационными комиссиями в 2012 году</vt:lpstr>
      <vt:lpstr>Слайд 11</vt:lpstr>
      <vt:lpstr>Проведение дополнительных занятий по подготовке к ГИА</vt:lpstr>
      <vt:lpstr>Полезные сборники и сайты в ГС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итоговой аттестации выпускников 9-х классов в 2008/2009 учебном году</dc:title>
  <dc:creator>Радько</dc:creator>
  <cp:lastModifiedBy>Сергей</cp:lastModifiedBy>
  <cp:revision>45</cp:revision>
  <dcterms:created xsi:type="dcterms:W3CDTF">2009-02-10T13:33:03Z</dcterms:created>
  <dcterms:modified xsi:type="dcterms:W3CDTF">2013-12-10T09:27:00Z</dcterms:modified>
</cp:coreProperties>
</file>