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8" r:id="rId5"/>
    <p:sldId id="296" r:id="rId6"/>
    <p:sldId id="299" r:id="rId7"/>
    <p:sldId id="300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FFFF66"/>
    <a:srgbClr val="003300"/>
    <a:srgbClr val="FFCCCC"/>
    <a:srgbClr val="000099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>
        <p:scale>
          <a:sx n="75" d="100"/>
          <a:sy n="75" d="100"/>
        </p:scale>
        <p:origin x="-98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FBAA-BC71-472C-8E72-085054B4CAF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098F-07BD-4A9D-BC84-327849E57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C425-1C4C-45C4-902A-B7AA3E0E841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780D-87F9-4C7B-921D-5C08DA53B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B298-8D83-4E38-B70B-AF191CF6C9F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0D38-D8DA-43DB-B6F8-102D3B8F5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ECE8-45E1-470C-954B-D3C8469473E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FD90-3447-4F98-9E51-2F4312DB4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6B75-29AD-4FBA-B5BB-4B65FF4B21D8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F0E3-080A-48AE-A0D0-013CCE59A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8B45-76E8-4284-B9D1-9248F9FDDC29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C4FF-F29B-4A06-9468-EDFEBC4EF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EBE4-C628-4D21-BBF8-7CC908E0779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8340-F6E5-47F4-8B4F-B3A24C433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D077-210D-486F-9B9E-363F3AE8A5BA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B29E-DB8F-4EBA-92F7-353FCF9E0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C15D-3A6D-466F-8C8D-74D53944487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788E-823F-4C37-982A-4C7B4E99A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DA2C-FC82-418C-936C-A3B53C2DDFE4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7B35-DF85-4966-841F-04F82ACB2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5FB7-B39B-4CAC-9830-8501BB04D485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CA4C-C01B-45AD-BECE-174AED599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9D79C-8A1C-4C8E-87A1-F10901E5AE2E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47AE0-54E2-4120-9114-2B25A3E6C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6" name="Rectangle 2"/>
          <p:cNvGrpSpPr>
            <a:grpSpLocks/>
          </p:cNvGrpSpPr>
          <p:nvPr/>
        </p:nvGrpSpPr>
        <p:grpSpPr bwMode="auto">
          <a:xfrm>
            <a:off x="-115888" y="2492375"/>
            <a:ext cx="9259888" cy="1870075"/>
            <a:chOff x="-38" y="1571"/>
            <a:chExt cx="5833" cy="1178"/>
          </a:xfrm>
        </p:grpSpPr>
        <p:pic>
          <p:nvPicPr>
            <p:cNvPr id="13314" name="Rectangle 2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38" y="1571"/>
              <a:ext cx="5833" cy="1178"/>
            </a:xfrm>
            <a:prstGeom prst="rect">
              <a:avLst/>
            </a:prstGeom>
            <a:solidFill>
              <a:srgbClr val="00800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0" y="1661"/>
              <a:ext cx="5760" cy="1043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r>
                <a:rPr lang="ru-RU" sz="28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О создании условий для лиц с ограниченными возможностями здоровья при сдаче  ЕГЭ</a:t>
              </a:r>
              <a:r>
                <a:rPr lang="ru-RU" sz="32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7" name="Rectangle 2" descr="Точечная сетка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941888"/>
            <a:ext cx="4103687" cy="1439862"/>
          </a:xfrm>
          <a:solidFill>
            <a:schemeClr val="bg1"/>
          </a:solidFill>
          <a:ln w="25400" cap="flat" algn="ctr">
            <a:solidFill>
              <a:schemeClr val="hlink"/>
            </a:solidFill>
          </a:ln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sz="1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1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Рудь Лариса Олеговна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Главный специалист ГКУ КК ЦОКО,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тел</a:t>
            </a:r>
            <a:r>
              <a:rPr lang="en-US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en-US" sz="16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(861)</a:t>
            </a:r>
            <a:r>
              <a:rPr lang="ru-RU" sz="1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234-58-41</a:t>
            </a:r>
            <a:r>
              <a:rPr lang="en-US" sz="16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1600" b="1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e-mail:finege@des.kubannet.ru</a:t>
            </a:r>
            <a:endParaRPr lang="ru-RU" sz="160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8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06533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9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" y="568325"/>
            <a:ext cx="1008063" cy="100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323" name="Picture 11" descr="EGE_regest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0"/>
            <a:ext cx="1863725" cy="2636838"/>
          </a:xfrm>
          <a:prstGeom prst="rect">
            <a:avLst/>
          </a:prstGeom>
          <a:noFill/>
        </p:spPr>
      </p:pic>
      <p:pic>
        <p:nvPicPr>
          <p:cNvPr id="13324" name="Picture 12" descr="EGE_slov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0438" y="0"/>
            <a:ext cx="1833562" cy="2592388"/>
          </a:xfrm>
          <a:prstGeom prst="rect">
            <a:avLst/>
          </a:prstGeom>
          <a:noFill/>
        </p:spPr>
      </p:pic>
      <p:pic>
        <p:nvPicPr>
          <p:cNvPr id="13325" name="Picture 13" descr="in_img_201113_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275" y="0"/>
            <a:ext cx="1865313" cy="2636838"/>
          </a:xfrm>
          <a:prstGeom prst="rect">
            <a:avLst/>
          </a:prstGeom>
          <a:noFill/>
        </p:spPr>
      </p:pic>
      <p:pic>
        <p:nvPicPr>
          <p:cNvPr id="13327" name="Picture 15" descr="in_img_201113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1500" y="0"/>
            <a:ext cx="1865313" cy="263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158163" cy="1081088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Создание условий в ППЭ для участников с ОВЗ</a:t>
            </a: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4517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135938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соответствии с методическими материалами (</a:t>
            </a: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приложение 5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для данной  категории участников ЕГЭ предусматривается отдельная аудитория с количеством не более 12 человек; наличие ассистента, который помогает занять рабочее место в аудитории, переводит работу участника и оформляет её на бланке ЕГЭ установленной формы (в случае, если участник выполнял экзаменационную работу  на увеличенных копиях бланков).</a:t>
            </a:r>
          </a:p>
        </p:txBody>
      </p:sp>
      <p:pic>
        <p:nvPicPr>
          <p:cNvPr id="64518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2411413" y="1844675"/>
            <a:ext cx="4321175" cy="1728788"/>
          </a:xfrm>
          <a:prstGeom prst="downArrowCallout">
            <a:avLst>
              <a:gd name="adj1" fmla="val 62489"/>
              <a:gd name="adj2" fmla="val 62489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</a:t>
            </a:r>
            <a:r>
              <a:rPr lang="ru-RU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слабовидящих</a:t>
            </a:r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обучающихся, </a:t>
            </a: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выпускников прошлых лет</a:t>
            </a:r>
          </a:p>
        </p:txBody>
      </p:sp>
      <p:pic>
        <p:nvPicPr>
          <p:cNvPr id="6452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38484">
            <a:off x="7778750" y="1949450"/>
            <a:ext cx="10302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158163" cy="1081088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Создание условий в ППЭ для участников с ОВЗ</a:t>
            </a: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5541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135938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5542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1547813" y="1844675"/>
            <a:ext cx="6119812" cy="1439863"/>
          </a:xfrm>
          <a:prstGeom prst="downArrowCallout">
            <a:avLst>
              <a:gd name="adj1" fmla="val 106257"/>
              <a:gd name="adj2" fmla="val 106257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</a:t>
            </a:r>
            <a:r>
              <a:rPr lang="ru-RU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слабовидящих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обучающихся, </a:t>
            </a: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выпускников прошлых лет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900113" y="3357563"/>
            <a:ext cx="7272337" cy="719137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Увеличение  бланков ЕГЭ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1400" b="1" u="sng">
                <a:solidFill>
                  <a:schemeClr val="hlink"/>
                </a:solidFill>
              </a:rPr>
              <a:t>присутствуют руководитель ППЭ, член ГЭК и общественный наблюдатель</a:t>
            </a:r>
            <a:endParaRPr lang="ru-RU" sz="1400" u="sng">
              <a:solidFill>
                <a:schemeClr val="hlink"/>
              </a:solidFill>
            </a:endParaRP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4427538" y="4149725"/>
            <a:ext cx="360362" cy="287338"/>
          </a:xfrm>
          <a:prstGeom prst="downArrow">
            <a:avLst>
              <a:gd name="adj1" fmla="val 50000"/>
              <a:gd name="adj2" fmla="val 41727"/>
            </a:avLst>
          </a:prstGeom>
          <a:solidFill>
            <a:srgbClr val="FFE39D"/>
          </a:solidFill>
          <a:ln w="9525" algn="ctr">
            <a:solidFill>
              <a:srgbClr val="33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1" lang="ru-RU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331913" y="4508500"/>
            <a:ext cx="6624637" cy="1512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1">
              <a:solidFill>
                <a:schemeClr val="hlink"/>
              </a:solidFill>
            </a:endParaRP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АССИСТЕНТ, переводит работу участника </a:t>
            </a: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оформляет её на бланке ЕГЭ установленной формы</a:t>
            </a:r>
          </a:p>
          <a:p>
            <a:pPr algn="ctr"/>
            <a:endParaRPr lang="ru-RU" sz="14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1600" b="1" u="sng">
                <a:solidFill>
                  <a:schemeClr val="hlink"/>
                </a:solidFill>
              </a:rPr>
              <a:t>присутствуют член ГЭК и общественный наблюдатель</a:t>
            </a:r>
            <a:endParaRPr lang="ru-RU" sz="1600">
              <a:solidFill>
                <a:schemeClr val="hlink"/>
              </a:solidFill>
            </a:endParaRPr>
          </a:p>
          <a:p>
            <a:pPr algn="ctr"/>
            <a:endParaRPr lang="ru-RU" sz="16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Создание условий в ППЭ для участников с ОВЗ</a:t>
            </a: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7589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064500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письменная экзаменационная работа выполняется на </a:t>
            </a:r>
            <a:r>
              <a:rPr lang="ru-RU" b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компьютере со специализированным программным обеспечением.</a:t>
            </a:r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ГВЭ по всем учебным предметам по их желанию проводится в устной форме</a:t>
            </a:r>
          </a:p>
          <a:p>
            <a:pPr marL="342900" indent="-342900" algn="ctr"/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лиц, по медицинским показаниям не имеющих возможности прийти в ППЭ, экзамен организуется на дому.</a:t>
            </a:r>
          </a:p>
        </p:txBody>
      </p:sp>
      <p:pic>
        <p:nvPicPr>
          <p:cNvPr id="67590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1547813" y="1844675"/>
            <a:ext cx="6119812" cy="1439863"/>
          </a:xfrm>
          <a:prstGeom prst="downArrowCallout">
            <a:avLst>
              <a:gd name="adj1" fmla="val 106257"/>
              <a:gd name="adj2" fmla="val 106257"/>
              <a:gd name="adj3" fmla="val 16667"/>
              <a:gd name="adj4" fmla="val 66667"/>
            </a:avLst>
          </a:prstGeom>
          <a:solidFill>
            <a:srgbClr val="FFCCCC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обучающихся, выпускников прошлых лет </a:t>
            </a: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</a:t>
            </a:r>
            <a:r>
              <a:rPr lang="ru-RU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нарушением опорно-двигательного аппарата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96300" cy="1223963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Создание условий в ППЭ для участников с ОВЗ</a:t>
            </a:r>
            <a:r>
              <a:rPr lang="ru-RU" sz="33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861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8613" name="Rectangle 2" descr="Точечная сетка"/>
          <p:cNvSpPr>
            <a:spLocks noChangeArrowheads="1"/>
          </p:cNvSpPr>
          <p:nvPr/>
        </p:nvSpPr>
        <p:spPr bwMode="auto">
          <a:xfrm>
            <a:off x="468313" y="1700213"/>
            <a:ext cx="8207375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отдельные аудитории на 1 этаже  с количеством в одной аудитории не более 6 человек</a:t>
            </a:r>
          </a:p>
          <a:p>
            <a:pPr marL="342900" indent="-342900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 ППЭ – пандусы, поручни</a:t>
            </a:r>
          </a:p>
          <a:p>
            <a:pPr marL="342900" indent="-342900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расширенные дверные проемы при входе в ППЭ, в аудиторию, туалет </a:t>
            </a:r>
          </a:p>
          <a:p>
            <a:pPr marL="342900" indent="-342900">
              <a:buFontTx/>
              <a:buChar char="-"/>
            </a:pP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аудиториях специальные кресла, медицинские лежаки (кушетки)</a:t>
            </a:r>
          </a:p>
          <a:p>
            <a:pPr marL="342900" indent="-342900"/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Ассистент, который может оказать помощь в фиксации положения в кресле, укрепить и поправить протезы и т.п.</a:t>
            </a:r>
          </a:p>
        </p:txBody>
      </p:sp>
      <p:pic>
        <p:nvPicPr>
          <p:cNvPr id="68614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1547813" y="1844675"/>
            <a:ext cx="6119812" cy="1439863"/>
          </a:xfrm>
          <a:prstGeom prst="downArrowCallout">
            <a:avLst>
              <a:gd name="adj1" fmla="val 106257"/>
              <a:gd name="adj2" fmla="val 106257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обучающихся, выпускников прошлых лет </a:t>
            </a: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</a:t>
            </a:r>
            <a:r>
              <a:rPr lang="ru-RU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нарушением опорно-двигательного аппарата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23963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Создание условий в ППЭ для участников с ОВЗ</a:t>
            </a:r>
            <a:r>
              <a:rPr lang="ru-RU" sz="33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9637" name="Rectangle 2" descr="Точечная сетка"/>
          <p:cNvSpPr>
            <a:spLocks noChangeArrowheads="1"/>
          </p:cNvSpPr>
          <p:nvPr/>
        </p:nvSpPr>
        <p:spPr bwMode="auto">
          <a:xfrm>
            <a:off x="539750" y="1628775"/>
            <a:ext cx="8064500" cy="4465638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9638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лилиния 16"/>
          <p:cNvSpPr>
            <a:spLocks noChangeArrowheads="1"/>
          </p:cNvSpPr>
          <p:nvPr/>
        </p:nvSpPr>
        <p:spPr bwMode="auto">
          <a:xfrm>
            <a:off x="539750" y="1989138"/>
            <a:ext cx="1958975" cy="576262"/>
          </a:xfrm>
          <a:custGeom>
            <a:avLst/>
            <a:gdLst>
              <a:gd name="T0" fmla="*/ 0 w 2067218"/>
              <a:gd name="T1" fmla="*/ 0 h 826887"/>
              <a:gd name="T2" fmla="*/ 1567181 w 2067218"/>
              <a:gd name="T3" fmla="*/ 0 h 826887"/>
              <a:gd name="T4" fmla="*/ 1958975 w 2067218"/>
              <a:gd name="T5" fmla="*/ 247650 h 826887"/>
              <a:gd name="T6" fmla="*/ 1567181 w 2067218"/>
              <a:gd name="T7" fmla="*/ 495300 h 826887"/>
              <a:gd name="T8" fmla="*/ 0 w 2067218"/>
              <a:gd name="T9" fmla="*/ 495300 h 826887"/>
              <a:gd name="T10" fmla="*/ 391795 w 2067218"/>
              <a:gd name="T11" fmla="*/ 247650 h 826887"/>
              <a:gd name="T12" fmla="*/ 0 w 2067218"/>
              <a:gd name="T13" fmla="*/ 0 h 8268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7218"/>
              <a:gd name="T22" fmla="*/ 0 h 826887"/>
              <a:gd name="T23" fmla="*/ 2067218 w 2067218"/>
              <a:gd name="T24" fmla="*/ 826887 h 8268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7218" h="826887">
                <a:moveTo>
                  <a:pt x="0" y="0"/>
                </a:moveTo>
                <a:lnTo>
                  <a:pt x="1653775" y="0"/>
                </a:lnTo>
                <a:lnTo>
                  <a:pt x="2067218" y="413444"/>
                </a:lnTo>
                <a:lnTo>
                  <a:pt x="1653775" y="826887"/>
                </a:lnTo>
                <a:lnTo>
                  <a:pt x="0" y="826887"/>
                </a:lnTo>
                <a:lnTo>
                  <a:pt x="413444" y="41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lIns="436304" tIns="11430" rIns="413443" bIns="1143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kumimoji="1" lang="ru-RU" sz="1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диабетиков</a:t>
            </a:r>
          </a:p>
        </p:txBody>
      </p:sp>
      <p:sp>
        <p:nvSpPr>
          <p:cNvPr id="20" name="Полилиния 19"/>
          <p:cNvSpPr/>
          <p:nvPr/>
        </p:nvSpPr>
        <p:spPr bwMode="auto">
          <a:xfrm>
            <a:off x="2637160" y="1925638"/>
            <a:ext cx="5884407" cy="720080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defTabSz="889000">
              <a:lnSpc>
                <a:spcPct val="90000"/>
              </a:lnSpc>
            </a:pPr>
            <a:r>
              <a:rPr kumimoji="1"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1"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инсулиновая помпа, закрепленная на теле или наличие  в медпункте глюкометра, инсулиновой </a:t>
            </a:r>
          </a:p>
          <a:p>
            <a:pPr defTabSz="889000">
              <a:lnSpc>
                <a:spcPct val="90000"/>
              </a:lnSpc>
            </a:pPr>
            <a:r>
              <a:rPr kumimoji="1"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шприц-ручки,  инсулина, продуктов питания </a:t>
            </a:r>
          </a:p>
        </p:txBody>
      </p:sp>
      <p:sp>
        <p:nvSpPr>
          <p:cNvPr id="3" name="Полилиния 16"/>
          <p:cNvSpPr>
            <a:spLocks noChangeArrowheads="1"/>
          </p:cNvSpPr>
          <p:nvPr/>
        </p:nvSpPr>
        <p:spPr bwMode="auto">
          <a:xfrm>
            <a:off x="539750" y="2924175"/>
            <a:ext cx="1958975" cy="576263"/>
          </a:xfrm>
          <a:custGeom>
            <a:avLst/>
            <a:gdLst>
              <a:gd name="T0" fmla="*/ 0 w 2067218"/>
              <a:gd name="T1" fmla="*/ 0 h 826887"/>
              <a:gd name="T2" fmla="*/ 1567181 w 2067218"/>
              <a:gd name="T3" fmla="*/ 0 h 826887"/>
              <a:gd name="T4" fmla="*/ 1958975 w 2067218"/>
              <a:gd name="T5" fmla="*/ 247650 h 826887"/>
              <a:gd name="T6" fmla="*/ 1567181 w 2067218"/>
              <a:gd name="T7" fmla="*/ 495300 h 826887"/>
              <a:gd name="T8" fmla="*/ 0 w 2067218"/>
              <a:gd name="T9" fmla="*/ 495300 h 826887"/>
              <a:gd name="T10" fmla="*/ 391795 w 2067218"/>
              <a:gd name="T11" fmla="*/ 247650 h 826887"/>
              <a:gd name="T12" fmla="*/ 0 w 2067218"/>
              <a:gd name="T13" fmla="*/ 0 h 8268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7218"/>
              <a:gd name="T22" fmla="*/ 0 h 826887"/>
              <a:gd name="T23" fmla="*/ 2067218 w 2067218"/>
              <a:gd name="T24" fmla="*/ 826887 h 8268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7218" h="826887">
                <a:moveTo>
                  <a:pt x="0" y="0"/>
                </a:moveTo>
                <a:lnTo>
                  <a:pt x="1653775" y="0"/>
                </a:lnTo>
                <a:lnTo>
                  <a:pt x="2067218" y="413444"/>
                </a:lnTo>
                <a:lnTo>
                  <a:pt x="1653775" y="826887"/>
                </a:lnTo>
                <a:lnTo>
                  <a:pt x="0" y="826887"/>
                </a:lnTo>
                <a:lnTo>
                  <a:pt x="413444" y="41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lIns="436304" tIns="11430" rIns="413443" bIns="1143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kumimoji="1" lang="ru-RU" sz="1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астматиков</a:t>
            </a:r>
          </a:p>
        </p:txBody>
      </p:sp>
      <p:sp>
        <p:nvSpPr>
          <p:cNvPr id="5" name="Полилиния 19"/>
          <p:cNvSpPr/>
          <p:nvPr/>
        </p:nvSpPr>
        <p:spPr bwMode="auto">
          <a:xfrm>
            <a:off x="2637160" y="2862263"/>
            <a:ext cx="5884407" cy="720080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algn="ctr" defTabSz="889000">
              <a:lnSpc>
                <a:spcPct val="90000"/>
              </a:lnSpc>
            </a:pPr>
            <a:r>
              <a:rPr kumimoji="1"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наличие при себе</a:t>
            </a:r>
            <a:r>
              <a:rPr kumimoji="1" lang="ru-RU" sz="1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kumimoji="1"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ингалятора, лекарственных препаратов</a:t>
            </a:r>
            <a:r>
              <a:rPr kumimoji="1" lang="ru-RU" sz="140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Полилиния 16"/>
          <p:cNvSpPr>
            <a:spLocks noChangeArrowheads="1"/>
          </p:cNvSpPr>
          <p:nvPr/>
        </p:nvSpPr>
        <p:spPr bwMode="auto">
          <a:xfrm>
            <a:off x="539750" y="3933825"/>
            <a:ext cx="1958975" cy="647700"/>
          </a:xfrm>
          <a:custGeom>
            <a:avLst/>
            <a:gdLst>
              <a:gd name="T0" fmla="*/ 0 w 2067218"/>
              <a:gd name="T1" fmla="*/ 0 h 826887"/>
              <a:gd name="T2" fmla="*/ 1567181 w 2067218"/>
              <a:gd name="T3" fmla="*/ 0 h 826887"/>
              <a:gd name="T4" fmla="*/ 1958975 w 2067218"/>
              <a:gd name="T5" fmla="*/ 247650 h 826887"/>
              <a:gd name="T6" fmla="*/ 1567181 w 2067218"/>
              <a:gd name="T7" fmla="*/ 495300 h 826887"/>
              <a:gd name="T8" fmla="*/ 0 w 2067218"/>
              <a:gd name="T9" fmla="*/ 495300 h 826887"/>
              <a:gd name="T10" fmla="*/ 391795 w 2067218"/>
              <a:gd name="T11" fmla="*/ 247650 h 826887"/>
              <a:gd name="T12" fmla="*/ 0 w 2067218"/>
              <a:gd name="T13" fmla="*/ 0 h 8268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7218"/>
              <a:gd name="T22" fmla="*/ 0 h 826887"/>
              <a:gd name="T23" fmla="*/ 2067218 w 2067218"/>
              <a:gd name="T24" fmla="*/ 826887 h 8268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7218" h="826887">
                <a:moveTo>
                  <a:pt x="0" y="0"/>
                </a:moveTo>
                <a:lnTo>
                  <a:pt x="1653775" y="0"/>
                </a:lnTo>
                <a:lnTo>
                  <a:pt x="2067218" y="413444"/>
                </a:lnTo>
                <a:lnTo>
                  <a:pt x="1653775" y="826887"/>
                </a:lnTo>
                <a:lnTo>
                  <a:pt x="0" y="826887"/>
                </a:lnTo>
                <a:lnTo>
                  <a:pt x="413444" y="41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lIns="436304" tIns="11430" rIns="413443" bIns="1143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kumimoji="1" lang="ru-RU" sz="1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сердечников</a:t>
            </a:r>
          </a:p>
        </p:txBody>
      </p:sp>
      <p:sp>
        <p:nvSpPr>
          <p:cNvPr id="7" name="Полилиния 19"/>
          <p:cNvSpPr/>
          <p:nvPr/>
        </p:nvSpPr>
        <p:spPr bwMode="auto">
          <a:xfrm>
            <a:off x="2637160" y="3870325"/>
            <a:ext cx="5884407" cy="720081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algn="ctr" defTabSz="889000">
              <a:lnSpc>
                <a:spcPct val="90000"/>
              </a:lnSpc>
            </a:pPr>
            <a:r>
              <a:rPr kumimoji="1"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наличие  в медпункте тонометра, успокаивающих средств (корвалол, валериана)</a:t>
            </a:r>
          </a:p>
        </p:txBody>
      </p:sp>
      <p:sp>
        <p:nvSpPr>
          <p:cNvPr id="8" name="Полилиния 16"/>
          <p:cNvSpPr>
            <a:spLocks noChangeArrowheads="1"/>
          </p:cNvSpPr>
          <p:nvPr/>
        </p:nvSpPr>
        <p:spPr bwMode="auto">
          <a:xfrm>
            <a:off x="539750" y="5013325"/>
            <a:ext cx="2016125" cy="647700"/>
          </a:xfrm>
          <a:custGeom>
            <a:avLst/>
            <a:gdLst>
              <a:gd name="T0" fmla="*/ 0 w 2067218"/>
              <a:gd name="T1" fmla="*/ 0 h 826887"/>
              <a:gd name="T2" fmla="*/ 1567181 w 2067218"/>
              <a:gd name="T3" fmla="*/ 0 h 826887"/>
              <a:gd name="T4" fmla="*/ 1958975 w 2067218"/>
              <a:gd name="T5" fmla="*/ 247650 h 826887"/>
              <a:gd name="T6" fmla="*/ 1567181 w 2067218"/>
              <a:gd name="T7" fmla="*/ 495300 h 826887"/>
              <a:gd name="T8" fmla="*/ 0 w 2067218"/>
              <a:gd name="T9" fmla="*/ 495300 h 826887"/>
              <a:gd name="T10" fmla="*/ 391795 w 2067218"/>
              <a:gd name="T11" fmla="*/ 247650 h 826887"/>
              <a:gd name="T12" fmla="*/ 0 w 2067218"/>
              <a:gd name="T13" fmla="*/ 0 h 8268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7218"/>
              <a:gd name="T22" fmla="*/ 0 h 826887"/>
              <a:gd name="T23" fmla="*/ 2067218 w 2067218"/>
              <a:gd name="T24" fmla="*/ 826887 h 8268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7218" h="826887">
                <a:moveTo>
                  <a:pt x="0" y="0"/>
                </a:moveTo>
                <a:lnTo>
                  <a:pt x="1653775" y="0"/>
                </a:lnTo>
                <a:lnTo>
                  <a:pt x="2067218" y="413444"/>
                </a:lnTo>
                <a:lnTo>
                  <a:pt x="1653775" y="826887"/>
                </a:lnTo>
                <a:lnTo>
                  <a:pt x="0" y="826887"/>
                </a:lnTo>
                <a:lnTo>
                  <a:pt x="413444" y="41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lIns="436304" tIns="11430" rIns="413443" bIns="1143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kumimoji="1" lang="ru-RU" sz="1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участников со сколиозом</a:t>
            </a:r>
          </a:p>
        </p:txBody>
      </p:sp>
      <p:sp>
        <p:nvSpPr>
          <p:cNvPr id="9" name="Полилиния 19"/>
          <p:cNvSpPr/>
          <p:nvPr/>
        </p:nvSpPr>
        <p:spPr bwMode="auto">
          <a:xfrm>
            <a:off x="2565722" y="4881759"/>
            <a:ext cx="5884407" cy="974949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marL="342900" indent="-342900" algn="ctr" defTabSz="889000">
              <a:lnSpc>
                <a:spcPct val="90000"/>
              </a:lnSpc>
            </a:pPr>
            <a:r>
              <a:rPr kumimoji="1"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мягкий стул или мягкое кресло с высокой спинкой, </a:t>
            </a:r>
          </a:p>
          <a:p>
            <a:pPr marL="342900" indent="-342900" algn="ctr" defTabSz="889000">
              <a:lnSpc>
                <a:spcPct val="90000"/>
              </a:lnSpc>
            </a:pPr>
            <a:r>
              <a:rPr kumimoji="1"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с подголовником и подлокотником, отдых в медпункте в положении лежа на кушетке</a:t>
            </a:r>
            <a:endParaRPr kumimoji="1" lang="ru-RU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296988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Задачи МОУО по подготовке документов участников с ОВЗ</a:t>
            </a:r>
            <a:r>
              <a:rPr lang="ru-RU" sz="33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0659" name="Содержимое 2"/>
          <p:cNvSpPr>
            <a:spLocks noGrp="1"/>
          </p:cNvSpPr>
          <p:nvPr>
            <p:ph idx="4294967295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539750" y="1557338"/>
            <a:ext cx="8207375" cy="4608512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70661" name="Rectangle 2" descr="Точечная сетка"/>
          <p:cNvSpPr>
            <a:spLocks noChangeArrowheads="1"/>
          </p:cNvSpPr>
          <p:nvPr/>
        </p:nvSpPr>
        <p:spPr bwMode="auto">
          <a:xfrm>
            <a:off x="611188" y="1700213"/>
            <a:ext cx="8064500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0662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олилиния 19"/>
          <p:cNvSpPr/>
          <p:nvPr/>
        </p:nvSpPr>
        <p:spPr bwMode="auto">
          <a:xfrm>
            <a:off x="695500" y="1782763"/>
            <a:ext cx="6744923" cy="720080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defTabSz="889000">
              <a:lnSpc>
                <a:spcPct val="90000"/>
              </a:lnSpc>
            </a:pPr>
            <a:r>
              <a:rPr kumimoji="1"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1"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Подготовить информацию об участниках с ОВЗ и о необходимых для них специальных условиях сдачи ЕГЭ в ППЭ</a:t>
            </a:r>
            <a:r>
              <a:rPr kumimoji="1" lang="ru-RU"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Полилиния 19"/>
          <p:cNvSpPr/>
          <p:nvPr/>
        </p:nvSpPr>
        <p:spPr bwMode="auto">
          <a:xfrm>
            <a:off x="982837" y="2646363"/>
            <a:ext cx="6744923" cy="720080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algn="ctr" defTabSz="889000">
              <a:lnSpc>
                <a:spcPct val="90000"/>
              </a:lnSpc>
            </a:pPr>
            <a:r>
              <a:rPr kumimoji="1"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Подготовить информацию</a:t>
            </a:r>
            <a:r>
              <a:rPr kumimoji="1"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kumimoji="1"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об ассистентах, в случае необходимости их присутствия в ППЭ </a:t>
            </a:r>
          </a:p>
        </p:txBody>
      </p:sp>
      <p:sp>
        <p:nvSpPr>
          <p:cNvPr id="5" name="Полилиния 19"/>
          <p:cNvSpPr/>
          <p:nvPr/>
        </p:nvSpPr>
        <p:spPr bwMode="auto">
          <a:xfrm>
            <a:off x="1198618" y="3509963"/>
            <a:ext cx="6673741" cy="720080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algn="ctr" defTabSz="889000">
              <a:lnSpc>
                <a:spcPct val="90000"/>
              </a:lnSpc>
            </a:pPr>
            <a:r>
              <a:rPr kumimoji="1"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для инвалидов – справку, подтверждающую факт установления инвалидности, выданную федеральным государственным учреждением медико-социальной экспертизы (справка МСЭ)</a:t>
            </a:r>
            <a:r>
              <a:rPr kumimoji="1" lang="ru-RU" sz="1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ru-RU" sz="1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олилиния 19"/>
          <p:cNvSpPr/>
          <p:nvPr/>
        </p:nvSpPr>
        <p:spPr bwMode="auto">
          <a:xfrm>
            <a:off x="1488260" y="4375759"/>
            <a:ext cx="7102416" cy="766142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marL="342900" indent="-342900" algn="ctr" defTabSz="889000">
              <a:lnSpc>
                <a:spcPct val="90000"/>
              </a:lnSpc>
            </a:pPr>
            <a:r>
              <a:rPr kumimoji="1"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для остальных категорий участников –  копию рекомендаций </a:t>
            </a:r>
          </a:p>
          <a:p>
            <a:pPr marL="342900" indent="-342900" algn="ctr" defTabSz="889000">
              <a:lnSpc>
                <a:spcPct val="90000"/>
              </a:lnSpc>
            </a:pPr>
            <a:r>
              <a:rPr kumimoji="1"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психолого-медико-педагогической комиссии, где есть подписи членов комиссии, в т.ч. врачей (заключение ПМПК)</a:t>
            </a:r>
            <a:r>
              <a:rPr kumimoji="1"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олилиния 19"/>
          <p:cNvSpPr/>
          <p:nvPr/>
        </p:nvSpPr>
        <p:spPr bwMode="auto">
          <a:xfrm>
            <a:off x="1703919" y="5309863"/>
            <a:ext cx="6958470" cy="695514"/>
          </a:xfrm>
          <a:custGeom>
            <a:avLst/>
            <a:gdLst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343158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228292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73533 w 1715791"/>
              <a:gd name="connsiteY5" fmla="*/ 343158 h 686316"/>
              <a:gd name="connsiteX6" fmla="*/ 0 w 1715791"/>
              <a:gd name="connsiteY6" fmla="*/ 0 h 686316"/>
              <a:gd name="connsiteX0" fmla="*/ 0 w 1715791"/>
              <a:gd name="connsiteY0" fmla="*/ 0 h 686316"/>
              <a:gd name="connsiteX1" fmla="*/ 1372633 w 1715791"/>
              <a:gd name="connsiteY1" fmla="*/ 0 h 686316"/>
              <a:gd name="connsiteX2" fmla="*/ 1715791 w 1715791"/>
              <a:gd name="connsiteY2" fmla="*/ 343158 h 686316"/>
              <a:gd name="connsiteX3" fmla="*/ 1372633 w 1715791"/>
              <a:gd name="connsiteY3" fmla="*/ 686316 h 686316"/>
              <a:gd name="connsiteX4" fmla="*/ 0 w 1715791"/>
              <a:gd name="connsiteY4" fmla="*/ 686316 h 686316"/>
              <a:gd name="connsiteX5" fmla="*/ 112520 w 1715791"/>
              <a:gd name="connsiteY5" fmla="*/ 343158 h 686316"/>
              <a:gd name="connsiteX6" fmla="*/ 0 w 1715791"/>
              <a:gd name="connsiteY6" fmla="*/ 0 h 6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91" h="686316">
                <a:moveTo>
                  <a:pt x="0" y="0"/>
                </a:moveTo>
                <a:lnTo>
                  <a:pt x="1372633" y="0"/>
                </a:lnTo>
                <a:lnTo>
                  <a:pt x="1715791" y="343158"/>
                </a:lnTo>
                <a:lnTo>
                  <a:pt x="1372633" y="686316"/>
                </a:lnTo>
                <a:lnTo>
                  <a:pt x="0" y="686316"/>
                </a:lnTo>
                <a:lnTo>
                  <a:pt x="112520" y="343158"/>
                </a:lnTo>
                <a:lnTo>
                  <a:pt x="0" y="0"/>
                </a:lnTo>
                <a:close/>
              </a:path>
            </a:pathLst>
          </a:custGeom>
          <a:solidFill>
            <a:srgbClr val="FFEAB7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8558" tIns="12700" rIns="343158" bIns="12700" anchor="ctr"/>
          <a:lstStyle/>
          <a:p>
            <a:pPr algn="ctr" defTabSz="889000"/>
            <a:r>
              <a:rPr kumimoji="1"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для всех категорий участников ЕГЭ - </a:t>
            </a:r>
            <a:r>
              <a:rPr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медицинскую справку, </a:t>
            </a:r>
          </a:p>
          <a:p>
            <a:pPr algn="ctr" defTabSz="889000"/>
            <a:r>
              <a:rPr lang="ru-RU" sz="1400" b="1">
                <a:solidFill>
                  <a:schemeClr val="hlink"/>
                </a:solidFill>
                <a:latin typeface="Arial" charset="0"/>
                <a:cs typeface="Arial" charset="0"/>
              </a:rPr>
              <a:t>с конкретными условиями в ППЭ для сдачи ЕГЭ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Будьте здоровы</a:t>
            </a: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168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71685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064500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 sz="3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sz="3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71686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4292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Федеральные нормативные документы</a:t>
            </a: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539750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1205" name="Rectangle 2" descr="Точечная сетка"/>
          <p:cNvSpPr>
            <a:spLocks noChangeArrowheads="1"/>
          </p:cNvSpPr>
          <p:nvPr/>
        </p:nvSpPr>
        <p:spPr bwMode="auto">
          <a:xfrm>
            <a:off x="611188" y="1700213"/>
            <a:ext cx="8135937" cy="4537075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проведения ГИА по образовательным программам среднего общего образования </a:t>
            </a:r>
            <a:b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(приказ МОН РФ от 26.12.2013 №1400)</a:t>
            </a:r>
            <a:b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Методические материалы по подготовке и проведению ЕГЭ в пунктах проведения экзамена в 2014 году</a:t>
            </a:r>
          </a:p>
          <a:p>
            <a:pPr marL="342900" indent="-342900"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(письмо Рособрнадзора от11.02.2014 № 02-60)</a:t>
            </a:r>
          </a:p>
        </p:txBody>
      </p:sp>
      <p:pic>
        <p:nvPicPr>
          <p:cNvPr id="51206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Участники ЕГЭ с ОВЗ (п.37)</a:t>
            </a: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2229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064500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обучающиеся, выпускники прошлых лет с ОВЗ </a:t>
            </a:r>
          </a:p>
          <a:p>
            <a:pPr marL="342900" indent="-342900">
              <a:buFontTx/>
              <a:buChar char="-"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обучающиеся, выпускники прошлых лет дети-инвалиды и инвалиды</a:t>
            </a:r>
          </a:p>
          <a:p>
            <a:pPr marL="342900" indent="-342900"/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обучавшиеся по состоянию здоровья на дому, в санаторно-курортных  организациях длительный период</a:t>
            </a:r>
          </a:p>
        </p:txBody>
      </p:sp>
      <p:pic>
        <p:nvPicPr>
          <p:cNvPr id="52230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Подача заявления участниками ЕГЭ с ОВЗ</a:t>
            </a: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(п.12)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6325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064500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/>
          </a:p>
        </p:txBody>
      </p:sp>
      <p:pic>
        <p:nvPicPr>
          <p:cNvPr id="56326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 rot="16200000">
            <a:off x="2374901" y="585787"/>
            <a:ext cx="1657350" cy="4752975"/>
          </a:xfrm>
          <a:prstGeom prst="downArrowCallout">
            <a:avLst>
              <a:gd name="adj1" fmla="val 25000"/>
              <a:gd name="adj2" fmla="val 25000"/>
              <a:gd name="adj3" fmla="val 47797"/>
              <a:gd name="adj4" fmla="val 66667"/>
            </a:avLst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обучающиеся, 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выпускники 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прошлых лет 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ОВЗ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724525" y="2420938"/>
            <a:ext cx="2592388" cy="3095625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копию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</a:rPr>
              <a:t>рекомендаций</a:t>
            </a: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психолого-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медико-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педагогической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комиссии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(ПМПК)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 rot="16200000">
            <a:off x="2447132" y="2672556"/>
            <a:ext cx="1512888" cy="4752975"/>
          </a:xfrm>
          <a:prstGeom prst="downArrowCallout">
            <a:avLst>
              <a:gd name="adj1" fmla="val 25000"/>
              <a:gd name="adj2" fmla="val 25000"/>
              <a:gd name="adj3" fmla="val 52361"/>
              <a:gd name="adj4" fmla="val 66667"/>
            </a:avLst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Обучавшиеся по состоянию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здоровья на дому,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санаторно-курортных 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организациях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длительный период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Подача заявления участниками ЕГЭ с ОВЗ</a:t>
            </a: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(п.12)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4277" name="Rectangle 2" descr="Точечная сетка"/>
          <p:cNvSpPr>
            <a:spLocks noChangeArrowheads="1"/>
          </p:cNvSpPr>
          <p:nvPr/>
        </p:nvSpPr>
        <p:spPr bwMode="auto">
          <a:xfrm>
            <a:off x="611188" y="1628775"/>
            <a:ext cx="8064500" cy="4465638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/>
          </a:p>
        </p:txBody>
      </p:sp>
      <p:pic>
        <p:nvPicPr>
          <p:cNvPr id="54278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859338" y="1989138"/>
            <a:ext cx="3600450" cy="3311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hlink"/>
                </a:solidFill>
              </a:rPr>
              <a:t>оригинал или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</a:rPr>
              <a:t>заверенную </a:t>
            </a:r>
          </a:p>
          <a:p>
            <a:pPr algn="ctr"/>
            <a:r>
              <a:rPr lang="ru-RU" sz="1600" b="1" u="sng">
                <a:solidFill>
                  <a:schemeClr val="hlink"/>
                </a:solidFill>
              </a:rPr>
              <a:t>в установленном порядке</a:t>
            </a:r>
            <a:r>
              <a:rPr lang="ru-RU" sz="1600" b="1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копию справки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 установлении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инвалидности,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</a:rPr>
              <a:t>выданной федеральным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</a:rPr>
              <a:t>государственным учреждением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</a:rPr>
              <a:t>медико-социальной экспертизы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</a:rPr>
              <a:t>(справка МСЭ)</a:t>
            </a: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 rot="16200000">
            <a:off x="1475581" y="1413669"/>
            <a:ext cx="2663825" cy="4103688"/>
          </a:xfrm>
          <a:prstGeom prst="downArrowCallout">
            <a:avLst>
              <a:gd name="adj1" fmla="val 25000"/>
              <a:gd name="adj2" fmla="val 25000"/>
              <a:gd name="adj3" fmla="val 25675"/>
              <a:gd name="adj4" fmla="val 66667"/>
            </a:avLst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обучающиеся,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выпускники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прошлых лет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дети-инвалиды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инвалиды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Подача заявления участниками ЕГЭ с ОВЗ</a:t>
            </a: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(п.12)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7349" name="Rectangle 2" descr="Точечная сетка"/>
          <p:cNvSpPr>
            <a:spLocks noChangeArrowheads="1"/>
          </p:cNvSpPr>
          <p:nvPr/>
        </p:nvSpPr>
        <p:spPr bwMode="auto">
          <a:xfrm>
            <a:off x="468313" y="1628775"/>
            <a:ext cx="8207375" cy="4681538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/>
          </a:p>
        </p:txBody>
      </p:sp>
      <p:pic>
        <p:nvPicPr>
          <p:cNvPr id="57350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859338" y="1989138"/>
            <a:ext cx="3600450" cy="331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медицинская справка,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определяющая </a:t>
            </a:r>
          </a:p>
          <a:p>
            <a:pPr algn="ctr"/>
            <a:r>
              <a:rPr lang="ru-RU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конкретные условия</a:t>
            </a:r>
          </a:p>
          <a:p>
            <a:pPr algn="ctr"/>
            <a:r>
              <a:rPr lang="ru-RU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ППЭ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</a:rPr>
              <a:t>для сдачи ЕГЭ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</a:rPr>
              <a:t>данной категорией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</a:rPr>
              <a:t>участников ЕГЭ 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 rot="16200000">
            <a:off x="1475581" y="1413669"/>
            <a:ext cx="2663825" cy="4103688"/>
          </a:xfrm>
          <a:prstGeom prst="downArrowCallout">
            <a:avLst>
              <a:gd name="adj1" fmla="val 25000"/>
              <a:gd name="adj2" fmla="val 25000"/>
              <a:gd name="adj3" fmla="val 25675"/>
              <a:gd name="adj4" fmla="val 66667"/>
            </a:avLst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участники ЕГЭ 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ОВЗ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Создание условий в ППЭ для участников с ОВЗ</a:t>
            </a:r>
            <a:r>
              <a:rPr lang="ru-RU" sz="25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8373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064500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всех участников с ОВЗ продолжительность экзамена увеличивается на 1,5 часа (п.32).  </a:t>
            </a:r>
          </a:p>
          <a:p>
            <a:pPr marL="342900" indent="-342900" algn="ctr"/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время отводится на перерывы для отдыха, приема пищи, проведения необходимых лечебных и профилактических мероприятий (п.37).</a:t>
            </a:r>
            <a:r>
              <a:rPr lang="ru-RU" sz="24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58374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158163" cy="1081088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Создание условий в ППЭ для участников с ОВЗ</a:t>
            </a: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2469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064500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/>
          </a:p>
        </p:txBody>
      </p:sp>
      <p:pic>
        <p:nvPicPr>
          <p:cNvPr id="62470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2411413" y="1844675"/>
            <a:ext cx="4321175" cy="1728788"/>
          </a:xfrm>
          <a:prstGeom prst="downArrowCallout">
            <a:avLst>
              <a:gd name="adj1" fmla="val 62489"/>
              <a:gd name="adj2" fmla="val 62489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</a:t>
            </a:r>
            <a:r>
              <a:rPr lang="ru-RU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глухих и слабослышащих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обучающихся, </a:t>
            </a: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выпускников прошлых лет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84213" y="3933825"/>
            <a:ext cx="3887787" cy="1871663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аудитории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проведения экзамена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оборудуются звукоусиливающей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аппаратурой как коллективного,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 и индивидуального пользования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716463" y="3933825"/>
            <a:ext cx="3743325" cy="1871663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необходимости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привлекается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ассистент-сурдопереводчик,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участникам ЕГЭ предоставляется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текстовая форма инструкции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заполнению бланков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158163" cy="1081088"/>
          </a:xfr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Создание условий в ППЭ для участников с ОВЗ</a:t>
            </a:r>
            <a:r>
              <a:rPr lang="ru-RU" sz="2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3493" name="Rectangle 2" descr="Точечная сетка"/>
          <p:cNvSpPr>
            <a:spLocks noChangeArrowheads="1"/>
          </p:cNvSpPr>
          <p:nvPr/>
        </p:nvSpPr>
        <p:spPr bwMode="auto">
          <a:xfrm>
            <a:off x="539750" y="1700213"/>
            <a:ext cx="8135938" cy="446563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Экзаменационные материалы копируются в увеличенном размере, в аудиториях для проведения экзаменов предусматривается наличие увеличительных устройств и индивидуальное равномерное освещение не менее 300 люкс. </a:t>
            </a:r>
          </a:p>
          <a:p>
            <a:pPr marL="342900" indent="-342900"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Копирование экзаменационных материалов происходит в день проведения экзамена </a:t>
            </a:r>
          </a:p>
          <a:p>
            <a:pPr marL="342900" indent="-342900"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b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присутствии руководителя ППЭ и членов ГЭК</a:t>
            </a:r>
            <a:r>
              <a:rPr lang="ru-RU" sz="20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63494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630872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2411413" y="1844675"/>
            <a:ext cx="4321175" cy="1728788"/>
          </a:xfrm>
          <a:prstGeom prst="downArrowCallout">
            <a:avLst>
              <a:gd name="adj1" fmla="val 62489"/>
              <a:gd name="adj2" fmla="val 62489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</a:t>
            </a:r>
            <a:r>
              <a:rPr lang="ru-RU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слабовидящих</a:t>
            </a:r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обучающихся, </a:t>
            </a:r>
          </a:p>
          <a:p>
            <a:pPr algn="ctr"/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выпускников прошлых лет</a:t>
            </a:r>
          </a:p>
        </p:txBody>
      </p:sp>
      <p:pic>
        <p:nvPicPr>
          <p:cNvPr id="634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38484">
            <a:off x="7778750" y="1949450"/>
            <a:ext cx="10302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FFCC9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</Template>
  <TotalTime>1070</TotalTime>
  <Words>690</Words>
  <Application>Microsoft Office PowerPoint</Application>
  <PresentationFormat>Экран (4:3)</PresentationFormat>
  <Paragraphs>192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Corbel</vt:lpstr>
      <vt:lpstr>моя</vt:lpstr>
      <vt:lpstr>Слайд 1</vt:lpstr>
      <vt:lpstr> Федеральные нормативные документы </vt:lpstr>
      <vt:lpstr> Участники ЕГЭ с ОВЗ (п.37) </vt:lpstr>
      <vt:lpstr> Подача заявления участниками ЕГЭ с ОВЗ (п.12)</vt:lpstr>
      <vt:lpstr> Подача заявления участниками ЕГЭ с ОВЗ (п.12)</vt:lpstr>
      <vt:lpstr> Подача заявления участниками ЕГЭ с ОВЗ (п.12)</vt:lpstr>
      <vt:lpstr>  Создание условий в ППЭ для участников с ОВЗ </vt:lpstr>
      <vt:lpstr>  Создание условий в ППЭ для участников с ОВЗ </vt:lpstr>
      <vt:lpstr>  Создание условий в ППЭ для участников с ОВЗ </vt:lpstr>
      <vt:lpstr>  Создание условий в ППЭ для участников с ОВЗ </vt:lpstr>
      <vt:lpstr>  Создание условий в ППЭ для участников с ОВЗ </vt:lpstr>
      <vt:lpstr>  Создание условий в ППЭ для участников с ОВЗ </vt:lpstr>
      <vt:lpstr> Создание условий в ППЭ для участников с ОВЗ </vt:lpstr>
      <vt:lpstr> Создание условий в ППЭ для участников с ОВЗ </vt:lpstr>
      <vt:lpstr> Задачи МОУО по подготовке документов участников с ОВЗ </vt:lpstr>
      <vt:lpstr> Будьте здоровы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ЦОКО</dc:creator>
  <cp:lastModifiedBy>Сергей</cp:lastModifiedBy>
  <cp:revision>98</cp:revision>
  <dcterms:created xsi:type="dcterms:W3CDTF">2014-01-13T07:49:00Z</dcterms:created>
  <dcterms:modified xsi:type="dcterms:W3CDTF">2014-02-26T06:24:39Z</dcterms:modified>
</cp:coreProperties>
</file>