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5" r:id="rId16"/>
    <p:sldId id="276" r:id="rId17"/>
    <p:sldId id="272" r:id="rId18"/>
    <p:sldId id="277" r:id="rId19"/>
    <p:sldId id="278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2.bin"/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0.bin"/><Relationship Id="rId7" Type="http://schemas.microsoft.com/office/2006/relationships/legacyDiagramText" Target="legacyDiagramText24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6" Type="http://schemas.microsoft.com/office/2006/relationships/legacyDiagramText" Target="legacyDiagramText23.bin"/><Relationship Id="rId5" Type="http://schemas.microsoft.com/office/2006/relationships/legacyDiagramText" Target="legacyDiagramText22.bin"/><Relationship Id="rId4" Type="http://schemas.microsoft.com/office/2006/relationships/legacyDiagramText" Target="legacyDiagramText2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AE48-0723-4A8D-8B00-643CAAB7D1C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72BF-DA41-41EA-87D2-398C87B7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55007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Задача учителя не в том,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чтобы </a:t>
            </a:r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дать ученикам максимум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знаний</a:t>
            </a:r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, а в том, чтобы привить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им </a:t>
            </a:r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интерес к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самостоятельному поиску </a:t>
            </a:r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знаний, научить добывать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знания </a:t>
            </a:r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и пользоваться ими. </a:t>
            </a:r>
          </a:p>
          <a:p>
            <a:r>
              <a:rPr lang="ru-RU" dirty="0"/>
              <a:t>                          </a:t>
            </a:r>
            <a:r>
              <a:rPr lang="ru-RU" dirty="0" smtClean="0"/>
              <a:t>                                     </a:t>
            </a:r>
            <a:r>
              <a:rPr lang="ru-RU" b="1" dirty="0" smtClean="0"/>
              <a:t>Константин </a:t>
            </a:r>
            <a:r>
              <a:rPr lang="ru-RU" b="1" dirty="0"/>
              <a:t>Кушнер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214554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Система работы учителя начальной школы по                                                                       формированию универсальных   учебных действий"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578" name="Diagram 5"/>
          <p:cNvGraphicFramePr>
            <a:graphicFrameLocks/>
          </p:cNvGraphicFramePr>
          <p:nvPr/>
        </p:nvGraphicFramePr>
        <p:xfrm>
          <a:off x="285720" y="285728"/>
          <a:ext cx="8643998" cy="6286544"/>
        </p:xfrm>
        <a:graphic>
          <a:graphicData uri="http://schemas.openxmlformats.org/drawingml/2006/compatibility">
            <com:legacyDrawing xmlns:com="http://schemas.openxmlformats.org/drawingml/2006/compatibility" spid="_x0000_s24578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12858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Задачей современной системы образования становится освоение   учащимися не только конкретных предметных знаний и навыков в рамках отдельных дисциплин, но и совокупности 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универсальных учебных действий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УУД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должны быть положены в основу 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выбора и структурирования содержания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образования, приемов, методов, форм обучения, а также построения целостного учебно-воспитательного процесса.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Овладение 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УУД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происходит в контексте разных учебных предметов и в конечном счете ведет к формированию 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способности самостоятельно успешно усваивать новые знания, умения и компетентности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включая самостоятельную организацию процесса усвоения, т. е. 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умение учиться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этом смысле 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УУД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представляют собой и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образовательного процесса, и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условие 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усвоения знаний, умений и компетентностей.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034" y="142852"/>
            <a:ext cx="7543824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УМК системы Л.В.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Занкова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857232"/>
            <a:ext cx="6286544" cy="2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000504"/>
            <a:ext cx="1471853" cy="192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4071942"/>
            <a:ext cx="1357322" cy="189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4143380"/>
            <a:ext cx="1228457" cy="175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63494" y="4071942"/>
            <a:ext cx="1336455" cy="18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793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коллектива школы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методического объединения  учителей начальных классов по данной проблеме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D:\фото 3 а класс\DSC015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785926"/>
            <a:ext cx="4533828" cy="34003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429264"/>
            <a:ext cx="592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Заседание МО учителей начальных классов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 descr="D:\фото 3 а класс\DSC015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1479"/>
            <a:ext cx="5072098" cy="38040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714884"/>
            <a:ext cx="6847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Заседание МО учителей начальных классов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«Обсуждение результатов мониторинговых работ»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D:\фото 3 а класс\DSC014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3286148" cy="2464611"/>
          </a:xfrm>
          <a:prstGeom prst="rect">
            <a:avLst/>
          </a:prstGeom>
          <a:noFill/>
        </p:spPr>
      </p:pic>
      <p:pic>
        <p:nvPicPr>
          <p:cNvPr id="28675" name="Picture 3" descr="D:\фото 3 а класс\DSC014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785793"/>
            <a:ext cx="3357586" cy="2518190"/>
          </a:xfrm>
          <a:prstGeom prst="rect">
            <a:avLst/>
          </a:prstGeom>
          <a:noFill/>
        </p:spPr>
      </p:pic>
      <p:pic>
        <p:nvPicPr>
          <p:cNvPr id="28676" name="Picture 4" descr="D:\фото 3 а класс\DSC014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643314"/>
            <a:ext cx="3429024" cy="2571769"/>
          </a:xfrm>
          <a:prstGeom prst="rect">
            <a:avLst/>
          </a:prstGeom>
          <a:noFill/>
        </p:spPr>
      </p:pic>
      <p:pic>
        <p:nvPicPr>
          <p:cNvPr id="28677" name="Picture 5" descr="D:\фото 3 а класс\DSC014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571876"/>
            <a:ext cx="3429023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214290"/>
            <a:ext cx="377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6894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4362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Диск Д\1 класс фото\DSC088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000108"/>
            <a:ext cx="2786082" cy="2089562"/>
          </a:xfrm>
          <a:prstGeom prst="rect">
            <a:avLst/>
          </a:prstGeom>
          <a:noFill/>
        </p:spPr>
      </p:pic>
      <p:pic>
        <p:nvPicPr>
          <p:cNvPr id="33795" name="Picture 3" descr="D:\Диск Д\1 класс фото\DSC094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9049" y="1000108"/>
            <a:ext cx="2857519" cy="2143140"/>
          </a:xfrm>
          <a:prstGeom prst="rect">
            <a:avLst/>
          </a:prstGeom>
          <a:noFill/>
        </p:spPr>
      </p:pic>
      <p:pic>
        <p:nvPicPr>
          <p:cNvPr id="33796" name="Picture 4" descr="D:\Диск Д\1 класс фото\DSC091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643314"/>
            <a:ext cx="2857520" cy="2143141"/>
          </a:xfrm>
          <a:prstGeom prst="rect">
            <a:avLst/>
          </a:prstGeom>
          <a:noFill/>
        </p:spPr>
      </p:pic>
      <p:pic>
        <p:nvPicPr>
          <p:cNvPr id="33797" name="Picture 5" descr="D:\фото 3 а класс\DSC012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3536156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фото 3 а класс\DSC015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2271625" cy="1703719"/>
          </a:xfrm>
          <a:prstGeom prst="rect">
            <a:avLst/>
          </a:prstGeom>
          <a:noFill/>
        </p:spPr>
      </p:pic>
      <p:pic>
        <p:nvPicPr>
          <p:cNvPr id="30724" name="Picture 4" descr="D:\фото 3 а класс\DSC011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928934"/>
            <a:ext cx="2485940" cy="1864455"/>
          </a:xfrm>
          <a:prstGeom prst="rect">
            <a:avLst/>
          </a:prstGeom>
          <a:noFill/>
        </p:spPr>
      </p:pic>
      <p:pic>
        <p:nvPicPr>
          <p:cNvPr id="30726" name="Picture 6" descr="D:\фото 3 а класс\DSC010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857232"/>
            <a:ext cx="2319251" cy="1739438"/>
          </a:xfrm>
          <a:prstGeom prst="rect">
            <a:avLst/>
          </a:prstGeom>
          <a:noFill/>
        </p:spPr>
      </p:pic>
      <p:pic>
        <p:nvPicPr>
          <p:cNvPr id="30727" name="Picture 7" descr="D:\фото 3 а класс\DSC013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2928934"/>
            <a:ext cx="2343064" cy="1757298"/>
          </a:xfrm>
          <a:prstGeom prst="rect">
            <a:avLst/>
          </a:prstGeom>
          <a:noFill/>
        </p:spPr>
      </p:pic>
      <p:pic>
        <p:nvPicPr>
          <p:cNvPr id="30728" name="Picture 8" descr="D:\фото 3 а класс\DSC0120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2928934"/>
            <a:ext cx="2428892" cy="1821669"/>
          </a:xfrm>
          <a:prstGeom prst="rect">
            <a:avLst/>
          </a:prstGeom>
          <a:noFill/>
        </p:spPr>
      </p:pic>
      <p:pic>
        <p:nvPicPr>
          <p:cNvPr id="30730" name="Picture 10" descr="D:\Диск Д\1 класс фото\DSC0916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60" y="928670"/>
            <a:ext cx="2286016" cy="1714512"/>
          </a:xfrm>
          <a:prstGeom prst="rect">
            <a:avLst/>
          </a:prstGeom>
          <a:noFill/>
        </p:spPr>
      </p:pic>
      <p:pic>
        <p:nvPicPr>
          <p:cNvPr id="30731" name="Picture 11" descr="D:\Диск Д\1 класс фото\DSC0936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14678" y="4929198"/>
            <a:ext cx="2143141" cy="1607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5117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фото 3 а класс\DSC015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2786082" cy="2089562"/>
          </a:xfrm>
          <a:prstGeom prst="rect">
            <a:avLst/>
          </a:prstGeom>
          <a:noFill/>
        </p:spPr>
      </p:pic>
      <p:pic>
        <p:nvPicPr>
          <p:cNvPr id="31746" name="Picture 2" descr="D:\фото 3 а класс\DSC01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071545"/>
            <a:ext cx="2857520" cy="2143141"/>
          </a:xfrm>
          <a:prstGeom prst="rect">
            <a:avLst/>
          </a:prstGeom>
          <a:noFill/>
        </p:spPr>
      </p:pic>
      <p:pic>
        <p:nvPicPr>
          <p:cNvPr id="31747" name="Picture 3" descr="D:\фото 3 а класс\DSC009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714752"/>
            <a:ext cx="2857520" cy="2143140"/>
          </a:xfrm>
          <a:prstGeom prst="rect">
            <a:avLst/>
          </a:prstGeom>
          <a:noFill/>
        </p:spPr>
      </p:pic>
      <p:pic>
        <p:nvPicPr>
          <p:cNvPr id="31748" name="Picture 4" descr="D:\фото 3 а класс\DSC008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71475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357166"/>
            <a:ext cx="4060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фото 3 а класс\DSC011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714752"/>
            <a:ext cx="2786082" cy="2089562"/>
          </a:xfrm>
          <a:prstGeom prst="rect">
            <a:avLst/>
          </a:prstGeom>
          <a:noFill/>
        </p:spPr>
      </p:pic>
      <p:pic>
        <p:nvPicPr>
          <p:cNvPr id="32770" name="Picture 2" descr="D:\фото 3 а класс\DSC011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214422"/>
            <a:ext cx="2571768" cy="1928826"/>
          </a:xfrm>
          <a:prstGeom prst="rect">
            <a:avLst/>
          </a:prstGeom>
          <a:noFill/>
        </p:spPr>
      </p:pic>
      <p:pic>
        <p:nvPicPr>
          <p:cNvPr id="32771" name="Picture 3" descr="D:\Диск Д\1 класс фото\DSC093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1214422"/>
            <a:ext cx="2643206" cy="1982404"/>
          </a:xfrm>
          <a:prstGeom prst="rect">
            <a:avLst/>
          </a:prstGeom>
          <a:noFill/>
        </p:spPr>
      </p:pic>
      <p:pic>
        <p:nvPicPr>
          <p:cNvPr id="32772" name="Picture 4" descr="D:\Диск Д\1 класс фото\DSC091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3714752"/>
            <a:ext cx="2786082" cy="2089562"/>
          </a:xfrm>
          <a:prstGeom prst="rect">
            <a:avLst/>
          </a:prstGeom>
          <a:noFill/>
        </p:spPr>
      </p:pic>
      <p:pic>
        <p:nvPicPr>
          <p:cNvPr id="32773" name="Picture 5" descr="D:\фото 3 а класс\DSC0123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1214422"/>
            <a:ext cx="2690831" cy="2018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500042"/>
            <a:ext cx="678661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семинара: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ознакомить коллег с системой работы учителя начальной школы по                                                                 формированию универсальных   учебных действий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(система развивающего обучения Л.В.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D:\фото 3 а класс\DSC015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3214686"/>
            <a:ext cx="3500462" cy="26253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42852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молодого поколения россиян — огромная ответственность перед обществом и государством. От качества нашей работы во многом зависит будущее нашей молодежи, а значит — и будущее страны!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Кафедра учителей начального образования и весь коллектив нашей школы от всей души желаю вам здоровья, счастья, радости, профессиональных успехов. А главное, побольше талантливых, благодарных и успешных учеников!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3" y="785794"/>
            <a:ext cx="6500857" cy="5072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Раскрыть и осмыслить понятие «универсальные учебные действия»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Рассмотреть виды УУД, их содержание, требования к результатам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с приемами формирование учителем УУД у детей, </a:t>
            </a:r>
          </a:p>
          <a:p>
            <a:pPr lvl="0" algn="just">
              <a:spcBef>
                <a:spcPct val="2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бучающихся по развивающей системе Л.В.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Занкова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Приобрести практический опыт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 ознакомлению с мониторинговой системой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УУД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Универсальные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учебные действия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обобщенные действия, открывающие возможность широкой ориентации учащихся, – как в различных предметных областях, так и в строении самой учебной деятельности, включая осознание учащимися ее целевой направленности, ценностно-смысловых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операциональных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характеристик.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71472" y="3286124"/>
            <a:ext cx="54292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Умение учиться, </a:t>
            </a:r>
          </a:p>
          <a:p>
            <a:pPr algn="ctr"/>
            <a:r>
              <a:rPr lang="ru-RU" sz="2800" b="1" i="1" dirty="0"/>
              <a:t>способность к саморазвитию и </a:t>
            </a:r>
          </a:p>
          <a:p>
            <a:pPr algn="ctr"/>
            <a:r>
              <a:rPr lang="ru-RU" sz="2800" b="1" i="1" dirty="0"/>
              <a:t>самосовершенствованию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 rot="10800000" flipV="1">
            <a:off x="214282" y="142852"/>
            <a:ext cx="764383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основным функциям УУД относятся: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возможностей учащегося самостоятельно осуществлять деятельность учения;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условий для развития личности и ее самореализации на основе готовности к непрерывному образованию;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обеспечение успешного усвоения знаний, умений и навыков и формирование картины мира и компетентностей в любой предметной области познания.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Виды универсальных учебных действий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3116"/>
            <a:ext cx="2141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643182"/>
            <a:ext cx="2371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286124"/>
            <a:ext cx="2742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1857364"/>
            <a:ext cx="31452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643570" y="1500174"/>
            <a:ext cx="485772" cy="414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436007" y="1707341"/>
            <a:ext cx="1714512" cy="13001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321967" y="1821645"/>
            <a:ext cx="1128714" cy="2000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1857356" y="1428736"/>
            <a:ext cx="1571636" cy="700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5" name="Diagram 5"/>
          <p:cNvGraphicFramePr>
            <a:graphicFrameLocks/>
          </p:cNvGraphicFramePr>
          <p:nvPr/>
        </p:nvGraphicFramePr>
        <p:xfrm>
          <a:off x="428596" y="428604"/>
          <a:ext cx="8143900" cy="5319730"/>
        </p:xfrm>
        <a:graphic>
          <a:graphicData uri="http://schemas.openxmlformats.org/drawingml/2006/compatibility">
            <com:legacyDrawing xmlns:com="http://schemas.openxmlformats.org/drawingml/2006/compatibility" spid="_x0000_s102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530" name="Diagram 5"/>
          <p:cNvGraphicFramePr>
            <a:graphicFrameLocks/>
          </p:cNvGraphicFramePr>
          <p:nvPr/>
        </p:nvGraphicFramePr>
        <p:xfrm>
          <a:off x="357158" y="500042"/>
          <a:ext cx="8286808" cy="6000792"/>
        </p:xfrm>
        <a:graphic>
          <a:graphicData uri="http://schemas.openxmlformats.org/drawingml/2006/compatibility">
            <com:legacyDrawing xmlns:com="http://schemas.openxmlformats.org/drawingml/2006/compatibility" spid="_x0000_s2253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554" name="Diagram 5"/>
          <p:cNvGraphicFramePr>
            <a:graphicFrameLocks/>
          </p:cNvGraphicFramePr>
          <p:nvPr/>
        </p:nvGraphicFramePr>
        <p:xfrm>
          <a:off x="214282" y="214290"/>
          <a:ext cx="8429652" cy="6215082"/>
        </p:xfrm>
        <a:graphic>
          <a:graphicData uri="http://schemas.openxmlformats.org/drawingml/2006/compatibility">
            <com:legacyDrawing xmlns:com="http://schemas.openxmlformats.org/drawingml/2006/compatibility" spid="_x0000_s2355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512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AUZsoft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DARKSIDERS</dc:creator>
  <cp:lastModifiedBy>Сергей</cp:lastModifiedBy>
  <cp:revision>17</cp:revision>
  <dcterms:created xsi:type="dcterms:W3CDTF">2014-02-20T01:03:07Z</dcterms:created>
  <dcterms:modified xsi:type="dcterms:W3CDTF">2014-02-24T09:04:27Z</dcterms:modified>
</cp:coreProperties>
</file>